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9"/>
  </p:notesMasterIdLst>
  <p:sldIdLst>
    <p:sldId id="256" r:id="rId2"/>
    <p:sldId id="266" r:id="rId3"/>
    <p:sldId id="257" r:id="rId4"/>
    <p:sldId id="284" r:id="rId5"/>
    <p:sldId id="259" r:id="rId6"/>
    <p:sldId id="260" r:id="rId7"/>
    <p:sldId id="258" r:id="rId8"/>
    <p:sldId id="286" r:id="rId9"/>
    <p:sldId id="267" r:id="rId10"/>
    <p:sldId id="285" r:id="rId11"/>
    <p:sldId id="261" r:id="rId12"/>
    <p:sldId id="287" r:id="rId13"/>
    <p:sldId id="288" r:id="rId14"/>
    <p:sldId id="289" r:id="rId15"/>
    <p:sldId id="290" r:id="rId16"/>
    <p:sldId id="264" r:id="rId17"/>
    <p:sldId id="262"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263" r:id="rId38"/>
  </p:sldIdLst>
  <p:sldSz cx="9144000" cy="5143500" type="screen16x9"/>
  <p:notesSz cx="6858000" cy="9144000"/>
  <p:embeddedFontLst>
    <p:embeddedFont>
      <p:font typeface="Montserrat" panose="020B0604020202020204" charset="0"/>
      <p:regular r:id="rId40"/>
      <p:bold r:id="rId41"/>
    </p:embeddedFont>
    <p:embeddedFont>
      <p:font typeface="Raleway"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28C9A32-4D03-421E-A792-5BC35462FE4D}">
  <a:tblStyle styleId="{F28C9A32-4D03-421E-A792-5BC35462FE4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72" autoAdjust="0"/>
  </p:normalViewPr>
  <p:slideViewPr>
    <p:cSldViewPr snapToGrid="0">
      <p:cViewPr varScale="1">
        <p:scale>
          <a:sx n="43" d="100"/>
          <a:sy n="43" d="100"/>
        </p:scale>
        <p:origin x="-60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85007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8307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(High point of interest to the bankers. Need a claims representative to fully explain.)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It is possible to add a rider to a general contractor’s surety bond that grants a lender a direct right to make a claim against the surety bonds.  Normally, there is no additional charge for this rider.  The owner or lender must still be paying the contractor.</a:t>
            </a:r>
          </a:p>
          <a:p>
            <a:pPr lvl="0">
              <a:spcBef>
                <a:spcPts val="0"/>
              </a:spcBef>
              <a:buNone/>
            </a:pPr>
            <a:endParaRPr dirty="0"/>
          </a:p>
        </p:txBody>
      </p:sp>
    </p:spTree>
    <p:extLst>
      <p:ext uri="{BB962C8B-B14F-4D97-AF65-F5344CB8AC3E}">
        <p14:creationId xmlns:p14="http://schemas.microsoft.com/office/powerpoint/2010/main" val="103745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There are three basic types of surety bonds used in construction</a:t>
            </a:r>
            <a:r>
              <a:rPr kumimoji="0" lang="en-US" altLang="en-US" sz="1000" b="1" i="1" u="none" strike="noStrike" kern="1200" cap="none" spc="0" normalizeH="0" baseline="0" noProof="0" dirty="0" smtClean="0">
                <a:ln>
                  <a:noFill/>
                </a:ln>
                <a:solidFill>
                  <a:srgbClr val="000000"/>
                </a:solidFill>
                <a:effectLst/>
                <a:uLnTx/>
                <a:uFillTx/>
                <a:latin typeface="Arial" charset="0"/>
                <a:ea typeface="+mn-ea"/>
                <a:cs typeface="+mn-cs"/>
              </a:rPr>
              <a:t>—the bid bond, performance bond, and payment bond: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The bid bond assures that the contractor’s bid has been submitted in good faith and that the contractor intends to enter into the contract at the price bid and provide the required performance and payment </a:t>
            </a:r>
            <a:r>
              <a:rPr kumimoji="0" lang="en-US" altLang="en-US" sz="1000" b="0" i="0" u="none" strike="noStrike" kern="1200" cap="none" spc="0" normalizeH="0" baseline="0" noProof="0" dirty="0" err="1" smtClean="0">
                <a:ln>
                  <a:noFill/>
                </a:ln>
                <a:solidFill>
                  <a:srgbClr val="000000"/>
                </a:solidFill>
                <a:effectLst/>
                <a:uLnTx/>
                <a:uFillTx/>
                <a:latin typeface="Arial" charset="0"/>
                <a:ea typeface="+mn-ea"/>
                <a:cs typeface="+mn-cs"/>
              </a:rPr>
              <a:t>bonds.The</a:t>
            </a: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 bid bond also </a:t>
            </a:r>
            <a:r>
              <a:rPr kumimoji="0" lang="en-US" altLang="en-US" sz="1000" b="0" i="1" u="none" strike="noStrike" kern="1200" cap="none" spc="0" normalizeH="0" baseline="0" noProof="0" dirty="0" smtClean="0">
                <a:ln>
                  <a:noFill/>
                </a:ln>
                <a:solidFill>
                  <a:srgbClr val="000000"/>
                </a:solidFill>
                <a:effectLst/>
                <a:uLnTx/>
                <a:uFillTx/>
                <a:latin typeface="Arial" charset="0"/>
                <a:ea typeface="+mn-ea"/>
                <a:cs typeface="+mn-cs"/>
              </a:rPr>
              <a:t>discourages</a:t>
            </a: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 unrealistic bids from contractors who may not be capable of performing the contract. If the contractor is awarded the contract but fails to enter into the agreement, the surety may be required to pay the difference between the awarded bid and the next lowest bid or pay the bond penalty, usually 5-10% of the contract amount.</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The performance bond assures the owner that the contractor is capable and qualified to perform the contract and protects the owner from financial loss </a:t>
            </a:r>
            <a:r>
              <a:rPr kumimoji="0" lang="en-US" altLang="en-US" sz="1000" b="0" i="1" u="none" strike="noStrike" kern="1200" cap="none" spc="0" normalizeH="0" baseline="0" noProof="0" dirty="0" smtClean="0">
                <a:ln>
                  <a:noFill/>
                </a:ln>
                <a:solidFill>
                  <a:srgbClr val="000000"/>
                </a:solidFill>
                <a:effectLst/>
                <a:uLnTx/>
                <a:uFillTx/>
                <a:latin typeface="Arial" charset="0"/>
                <a:ea typeface="+mn-ea"/>
                <a:cs typeface="+mn-cs"/>
              </a:rPr>
              <a:t>if</a:t>
            </a:r>
            <a:r>
              <a:rPr kumimoji="0" lang="en-US" altLang="en-US" sz="10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the contractor fails to perform the contract in accordance with its terms and conditions. Generally, performance bonds include a one year maintenance period to cover corrections of defects from faulty materials or workmanship. For longer periods, a separate maintenance bond may be obtained.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The payment bond assures the owner that the contractor will pay certain subcontractors, workers, and materials suppliers associated with the project. This protects private owners from mechanics’ liens. Subcontractors and suppliers </a:t>
            </a:r>
            <a:r>
              <a:rPr kumimoji="0" lang="en-US" altLang="en-US" sz="1000" b="0" i="1" u="none" strike="noStrike" kern="1200" cap="none" spc="0" normalizeH="0" baseline="0" noProof="0" dirty="0" smtClean="0">
                <a:ln>
                  <a:noFill/>
                </a:ln>
                <a:solidFill>
                  <a:srgbClr val="000000"/>
                </a:solidFill>
                <a:effectLst/>
                <a:uLnTx/>
                <a:uFillTx/>
                <a:latin typeface="Arial" charset="0"/>
                <a:ea typeface="+mn-ea"/>
                <a:cs typeface="+mn-cs"/>
              </a:rPr>
              <a:t>may</a:t>
            </a:r>
            <a:r>
              <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mn-cs"/>
              </a:rPr>
              <a:t> offer lower prices when they know they have payment protection. There usually is no cost for the payment bond when it is issued with the performance bond.</a:t>
            </a:r>
          </a:p>
          <a:p>
            <a:pPr lvl="0">
              <a:spcBef>
                <a:spcPts val="0"/>
              </a:spcBef>
              <a:buNone/>
            </a:pPr>
            <a:endParaRPr dirty="0"/>
          </a:p>
        </p:txBody>
      </p:sp>
    </p:spTree>
    <p:extLst>
      <p:ext uri="{BB962C8B-B14F-4D97-AF65-F5344CB8AC3E}">
        <p14:creationId xmlns:p14="http://schemas.microsoft.com/office/powerpoint/2010/main" val="222153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There are three basic types of surety bonds used in construction</a:t>
            </a: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mn-cs"/>
              </a:rPr>
              <a:t>—the bid bond, performance bond, </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mn-cs"/>
              </a:rPr>
              <a:t>and</a:t>
            </a: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mn-cs"/>
              </a:rPr>
              <a:t> payment bond: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The bid bond assures that the contractor’s bid has been submitted in good faith and that the contractor intends to enter into the contract at the price bid and provide the required performance and payment </a:t>
            </a:r>
            <a:r>
              <a:rPr kumimoji="0" lang="en-US" altLang="en-US" sz="1200" b="0" i="0" u="none" strike="noStrike" kern="1200" cap="none" spc="0" normalizeH="0" baseline="0" noProof="0" dirty="0" err="1" smtClean="0">
                <a:ln>
                  <a:noFill/>
                </a:ln>
                <a:solidFill>
                  <a:srgbClr val="000000"/>
                </a:solidFill>
                <a:effectLst/>
                <a:uLnTx/>
                <a:uFillTx/>
                <a:latin typeface="Arial" charset="0"/>
                <a:ea typeface="+mn-ea"/>
                <a:cs typeface="+mn-cs"/>
              </a:rPr>
              <a:t>bonds.The</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 bid bond also discourages unrealistic bids from contractors who may not be capable of performing the contract. If the contractor is awarded the contract but fails to enter into the agreement, the surety may be required to pay the difference between the awarded bid and the next lowest bid or pay the bond penalty, usually 5-10% of the contract amount. Bid bonds are usually used on public work, but rarely on private work.</a:t>
            </a:r>
          </a:p>
          <a:p>
            <a:pPr lvl="0">
              <a:spcBef>
                <a:spcPts val="0"/>
              </a:spcBef>
              <a:buNone/>
            </a:pPr>
            <a:endParaRPr dirty="0"/>
          </a:p>
        </p:txBody>
      </p:sp>
    </p:spTree>
    <p:extLst>
      <p:ext uri="{BB962C8B-B14F-4D97-AF65-F5344CB8AC3E}">
        <p14:creationId xmlns:p14="http://schemas.microsoft.com/office/powerpoint/2010/main" val="240982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The performance bond assures the owner that the contractor is capable and qualified to perform the contract and protects the owner from financial loss if the contractor fails to perform the contract in accordance with its terms and conditions. Generally, performance bonds include a one-year maintenance period to cover corrections of defects from faulty materials or workmanship as covered by the contract. For longer periods, a separate maintenance bond may be obtained.</a:t>
            </a:r>
          </a:p>
          <a:p>
            <a:pPr lvl="0">
              <a:spcBef>
                <a:spcPts val="0"/>
              </a:spcBef>
              <a:buNone/>
            </a:pPr>
            <a:endParaRPr dirty="0"/>
          </a:p>
        </p:txBody>
      </p:sp>
    </p:spTree>
    <p:extLst>
      <p:ext uri="{BB962C8B-B14F-4D97-AF65-F5344CB8AC3E}">
        <p14:creationId xmlns:p14="http://schemas.microsoft.com/office/powerpoint/2010/main" val="37957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The payment bond assures the owner that the contractor will pay certain subcontractors, workers, and materials suppliers associated with the project. This protects the owner from mechanics’ liens and so facilitates takeout of a construction loan by permanent financing. As an added bonus, subcontractors and suppliers may offer lower prices when they know they have payment protection. There usually is no cost for the payment bond when it is issued with the performance bond as a payment and performance bond.</a:t>
            </a:r>
          </a:p>
          <a:p>
            <a:pPr lvl="0">
              <a:spcBef>
                <a:spcPts val="0"/>
              </a:spcBef>
              <a:buNone/>
            </a:pPr>
            <a:endParaRPr dirty="0"/>
          </a:p>
        </p:txBody>
      </p:sp>
    </p:spTree>
    <p:extLst>
      <p:ext uri="{BB962C8B-B14F-4D97-AF65-F5344CB8AC3E}">
        <p14:creationId xmlns:p14="http://schemas.microsoft.com/office/powerpoint/2010/main" val="372265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The fundamental concept of contract surety is that contractor default is preventable. Surety companies and surety bond producers spend much time and expense in the underwriting process to qualify contractors for bonds. Since surety companies back the bond with their own assets, they conduct a rigorous prequalification review of the contractor.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A successfully completed construction project means the rigorous prequalification process did what it was supposed to </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 assure a competent, qualified contractor on the project. An in-depth look at the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entire business operation is done to determine the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ability to meet current and future contractual and financial obligations. Basically, underwriting evaluates the three Cs of prequalification: capital, the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financial strength; capacity, the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ability to perform the contract; and character,  the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reputation.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The surety underwriter and surety bond producer have access to detailed financial information that most contractors do not share with a project owner. The surety team analyzes a number of aspects of a contractor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 business operations.</a:t>
            </a: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a:spcBef>
                <a:spcPts val="0"/>
              </a:spcBef>
              <a:buNone/>
            </a:pPr>
            <a:endParaRPr dirty="0"/>
          </a:p>
        </p:txBody>
      </p:sp>
    </p:spTree>
    <p:extLst>
      <p:ext uri="{BB962C8B-B14F-4D97-AF65-F5344CB8AC3E}">
        <p14:creationId xmlns:p14="http://schemas.microsoft.com/office/powerpoint/2010/main" val="277479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There are similarities, but also major differences between bank and surety underwriting. Banks focus a lot on value of collateral and take a legal position on collateral before money is loaned. Sureties have to do a lot more analysis of operations, personnel, past performance, relationships, etc. because we are not always initially secured by first positon on collateral. Our prequalification offers a lender an independent in-depth evaluation of the contractor’s operation.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In terms of character, the surety wants contractors with good reputations. The surety expects the contractor to have established, positive, and ethical relationships with subcontractors and suppliers, owners, and lenders.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In addition, the surety underwriter may look closely at the project’s contract terms and the contractor’s contract review process, liquidated damages, warranty requirements, and the owner’s performance history. The underwriter may also review the contractor’s subcontractor and supplier selection criteria. Successful contractors leave nothing to chance. They have a clearly defined business plan, know their costs, have financial controls in place, and can compile accurate forward-looking financial projections. </a:t>
            </a:r>
          </a:p>
          <a:p>
            <a:pPr lvl="0">
              <a:spcBef>
                <a:spcPts val="0"/>
              </a:spcBef>
              <a:buNone/>
            </a:pPr>
            <a:endParaRPr dirty="0"/>
          </a:p>
        </p:txBody>
      </p:sp>
    </p:spTree>
    <p:extLst>
      <p:ext uri="{BB962C8B-B14F-4D97-AF65-F5344CB8AC3E}">
        <p14:creationId xmlns:p14="http://schemas.microsoft.com/office/powerpoint/2010/main" val="276257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Regardless of expert prequalification, contractors fail due to many factors triggered by these and other “root causes”.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The foremost root causes of failures are:</a:t>
            </a: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Divorce of owner of the company. Typically, half of the assets go away - usually the liquid half. There is a high correlation between business failures and divorce. Other matters that take the attention and energy of the business owner are: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Loss or serious illness of a loved one,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changes in business strategies, where you might have be a HVAC contractor installing duct work, (a service oriented business) and you decide to by a tin shop, (a manufacturing business) thereby changing the complexion of your balance sheet, and the issues that you have to be aware of and concerned about.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Changes in the general structure of the business.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Too many “news.” Typically contractors seem to be able to deal with one new at a time; one new location, key management person, type of job, size of job, one new customer, architect, key subcontractors. Problems arise when they start accumulating to many news at one time.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rPr>
              <a:t>Sureties and bankers watch for the 7 Ds of desperation: divorce, drugs, disability, disease, depression, dispute, and death.</a:t>
            </a:r>
          </a:p>
          <a:p>
            <a:pPr lvl="0">
              <a:spcBef>
                <a:spcPts val="0"/>
              </a:spcBef>
              <a:buNone/>
            </a:pPr>
            <a:endParaRPr dirty="0"/>
          </a:p>
        </p:txBody>
      </p:sp>
    </p:spTree>
    <p:extLst>
      <p:ext uri="{BB962C8B-B14F-4D97-AF65-F5344CB8AC3E}">
        <p14:creationId xmlns:p14="http://schemas.microsoft.com/office/powerpoint/2010/main" val="2996114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Despite good underwriting, contractors fail and for a relatively low cost, the lender can protect its loan.</a:t>
            </a:r>
          </a:p>
          <a:p>
            <a:pPr lvl="0">
              <a:spcBef>
                <a:spcPts val="0"/>
              </a:spcBef>
              <a:buNone/>
            </a:pPr>
            <a:endParaRPr dirty="0"/>
          </a:p>
        </p:txBody>
      </p:sp>
    </p:spTree>
    <p:extLst>
      <p:ext uri="{BB962C8B-B14F-4D97-AF65-F5344CB8AC3E}">
        <p14:creationId xmlns:p14="http://schemas.microsoft.com/office/powerpoint/2010/main" val="140743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What is the value of bonds to owner and lender?  Prequalification, protection against liens, dispute resolution, payment for contract completion and subcontractors’ work.  As a lender, you may need to convince the borrower that there is value in the GC bond to them.</a:t>
            </a:r>
          </a:p>
          <a:p>
            <a:pPr lvl="0">
              <a:spcBef>
                <a:spcPts val="0"/>
              </a:spcBef>
              <a:buNone/>
            </a:pPr>
            <a:endParaRPr dirty="0"/>
          </a:p>
        </p:txBody>
      </p:sp>
    </p:spTree>
    <p:extLst>
      <p:ext uri="{BB962C8B-B14F-4D97-AF65-F5344CB8AC3E}">
        <p14:creationId xmlns:p14="http://schemas.microsoft.com/office/powerpoint/2010/main" val="144868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7115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There are additional benefits that are unique to the lender.  Bonds protect the value of a lender’s collateral since the value of a completed project far exceeds the value of an incomplete project.  Bonds also protect other customers of the bank who are subcontractors and suppliers on the project from uncollectable receivables.</a:t>
            </a:r>
          </a:p>
          <a:p>
            <a:pPr lvl="0">
              <a:spcBef>
                <a:spcPts val="0"/>
              </a:spcBef>
              <a:buNone/>
            </a:pPr>
            <a:endParaRPr dirty="0"/>
          </a:p>
        </p:txBody>
      </p:sp>
    </p:spTree>
    <p:extLst>
      <p:ext uri="{BB962C8B-B14F-4D97-AF65-F5344CB8AC3E}">
        <p14:creationId xmlns:p14="http://schemas.microsoft.com/office/powerpoint/2010/main" val="119458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failed major construction project has a devastating impact on a community. For example people lose their jobs and can’t pay their mortgage or car loans, hurting them as well as their lenders.</a:t>
            </a:r>
          </a:p>
          <a:p>
            <a:pPr lvl="0">
              <a:spcBef>
                <a:spcPts val="0"/>
              </a:spcBef>
              <a:buNone/>
            </a:pPr>
            <a:endParaRPr dirty="0"/>
          </a:p>
        </p:txBody>
      </p:sp>
    </p:spTree>
    <p:extLst>
      <p:ext uri="{BB962C8B-B14F-4D97-AF65-F5344CB8AC3E}">
        <p14:creationId xmlns:p14="http://schemas.microsoft.com/office/powerpoint/2010/main" val="3820925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Bill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Minderjahn</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approved the use of this quote.</a:t>
            </a:r>
          </a:p>
          <a:p>
            <a:pPr lvl="0">
              <a:spcBef>
                <a:spcPts val="0"/>
              </a:spcBef>
              <a:buNone/>
            </a:pPr>
            <a:endParaRPr dirty="0"/>
          </a:p>
        </p:txBody>
      </p:sp>
    </p:spTree>
    <p:extLst>
      <p:ext uri="{BB962C8B-B14F-4D97-AF65-F5344CB8AC3E}">
        <p14:creationId xmlns:p14="http://schemas.microsoft.com/office/powerpoint/2010/main" val="3044919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We have some examples to share with you.  In this situation, the surety did a lot of extra job specific underwriting to support a stretch project. The lender is an indirect beneficiary of the surety’s extra work to evaluate the project and improve the likelihood of a successful project.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This project opened in phases starting in 2016.</a:t>
            </a:r>
          </a:p>
          <a:p>
            <a:pPr lvl="0">
              <a:spcBef>
                <a:spcPts val="0"/>
              </a:spcBef>
              <a:buNone/>
            </a:pPr>
            <a:endParaRPr dirty="0"/>
          </a:p>
        </p:txBody>
      </p:sp>
    </p:spTree>
    <p:extLst>
      <p:ext uri="{BB962C8B-B14F-4D97-AF65-F5344CB8AC3E}">
        <p14:creationId xmlns:p14="http://schemas.microsoft.com/office/powerpoint/2010/main" val="390010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Panama Canal is opening due to the intervention of the surety on the project.  We all read in the paper about the major disputes on this project.  The surety stepped in and mediated the dispute of the $5 billion project among numerous parties, including the contractor consortium and the owner.  An interim agreement was reached, work continued and the project was completed.  The project is likely to have remained at a standstill without the work of the surety.</a:t>
            </a:r>
          </a:p>
          <a:p>
            <a:pPr lvl="0">
              <a:spcBef>
                <a:spcPts val="0"/>
              </a:spcBef>
              <a:buNone/>
            </a:pPr>
            <a:endParaRPr dirty="0"/>
          </a:p>
        </p:txBody>
      </p:sp>
    </p:spTree>
    <p:extLst>
      <p:ext uri="{BB962C8B-B14F-4D97-AF65-F5344CB8AC3E}">
        <p14:creationId xmlns:p14="http://schemas.microsoft.com/office/powerpoint/2010/main" val="281472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On this bank financed project the surety issued performance and payments bonds to a private developer in the penal amounts of approximately 4 million dollars on behalf of the principal covering a combination drug store and bank project located in southern New York.  The project was divided into two sections and completion of the bank was scheduled for May 20 and the drug store for July 12.  A financing bank was advancing funds to complete the project and was secured by a first mortgage on the property.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surety was notified by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in May the principal had fallen substantially behind the work schedule and would not be able to complete the project by the scheduled completion dates. The owner definitely was going to terminate the principal for cause.  The principal had been delayed by disputed change orders, subcontractors abandoning the job, and its own financial difficulties.  A representative of the surety inspected the project and met with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and the principal.  It was clear that the project was substantially behind schedule and would not be completed in the present year.  Further investigations were conducted covering the status of the subcontractors and the financial condition of the principal.  It became apparent the principal was competent and the remaining subs could complete the project.  However, the principal did not have the financial ability to continue to work on the project and bring the unpaid subcontractors and suppliers current on amounts outstanding.  Also, the relationship between the principal and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had become very antagonistic.  Finally, substantial liquidated damages were going to be assessed against the contractor for failure to complete both sections of the project on schedule.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surety, after completing its investigation, decided to advance funds to the unpaid subcontractors and work resumed on the project.  It was necessary to keep the work going since all the substantial, unfinished concrete and asphalt work needed to be complete by the winter shutdown.  The surety continued to monitor the progress of the work and continued to develop a better working relationship with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Due to regular meetings and improved communications with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the principal was able to remain on the project thereby eliminating a potential costly and prolonged job shutdown in the event a new contractor had to be engaged.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bank portion of the project was eventually completed approximately only 120 days late and the drug store was completed approximately 225 days late.  However, these dates would have certainly been extended out much further if the surety had not become involved earlier in the process thereby saving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substantial delay damages.  Further, the project was delivered without encumbering liens which saved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potential problems with the financing bank and substantial litigation damages from unpaid subcontractor and supplier lien foreclosures.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lvl="0">
              <a:spcBef>
                <a:spcPts val="0"/>
              </a:spcBef>
              <a:buNone/>
            </a:pPr>
            <a:endParaRPr dirty="0"/>
          </a:p>
        </p:txBody>
      </p:sp>
    </p:spTree>
    <p:extLst>
      <p:ext uri="{BB962C8B-B14F-4D97-AF65-F5344CB8AC3E}">
        <p14:creationId xmlns:p14="http://schemas.microsoft.com/office/powerpoint/2010/main" val="2773371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One surety’s recent experience with a California based contractor who graduated from small federal/minority contractor projects to larger, primarily federal projects located in a number of Western states, clearly illustrates the value of surety performance bonds to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owners.  The contractor was unable to successfully scale its operations to meet the demands of larger projects and the federal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were concerned about the contractor’s ability to complete a number of projects.  Prior to, and without a declaration of default, and in order to facilitate completion, the surety provided $4 million in completion financing on 11 projects through the payment of subcontractor and supplier bills.  These projects ranged from a $1,131,749 Fire Suppression &amp; Alarm System Project to a $17,290,456 Hospital Project, all in various stages of completion, including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punchlist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The projects with the most work remaining were at Ft. Hood, Texas (U.S. Army) and Point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Magu</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(U.S. Navy).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surety also was able to effectively get a number of the projects “back on track” and through closeout by making engineering/construction consulting and accounting services available to the contractor and by working closely with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to ensure that the design and construction requirements of their projects were met.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were certainly aware that the surety was involved, but they saw only the “tip of the iceberg” because, most, if not all, of the financing, engineering/consulting, and accounting efforts were not visible to them.  The end result for these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was that projects which had been stalled and in disarray quickly became organized and focused, technical and design issues were resolved, and the projects moved forward to completion.  All the surety’s bonded projects are now complete.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Unlike the projects bonded by a corporate surety, a number of jobs involving this same contractor and the same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were instead bonded by a personal surety.  Many of those jobs are still in limbo a number of years after default because the personal surety refused to take any action even after the contractor was defaulted/terminated from those jobs. Adding insult to injury, the personal surety subsequently filed for bankruptcy protection, leaving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obligees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with unfinished projects, subcontractors and suppliers without payment, and the contractor without the critical financial, technical, and accounting support needed to complete the projects.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stark contrast between these two outcomes illustrates the value of bonds, particularly bonds from a corporate surety.</a:t>
            </a:r>
          </a:p>
          <a:p>
            <a:pPr lvl="0">
              <a:spcBef>
                <a:spcPts val="0"/>
              </a:spcBef>
              <a:buNone/>
            </a:pPr>
            <a:endParaRPr dirty="0"/>
          </a:p>
        </p:txBody>
      </p:sp>
    </p:spTree>
    <p:extLst>
      <p:ext uri="{BB962C8B-B14F-4D97-AF65-F5344CB8AC3E}">
        <p14:creationId xmlns:p14="http://schemas.microsoft.com/office/powerpoint/2010/main" val="2076592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surety stopped writing bonds for a long time heavy highway account based in Connecticut due to financial concerns. The contractor obtained bonds from another surety until 2005. In early 2006 the surety learned that the contractor had systematically “wound down” the company and had formed a new venture. Several bonded projects had not been completed, including two large highway project with the Connecticut Department of Transportation (“CTDOT”) on I-84 and I-95, the main interstate highways. The first surety also learned that the contractor had amassed millions of dollars in unpaid bills on its bonded projects, with the majority on the two open interstate projects. The CTDOT terminated the contractor and made performance bond claims, and the surety quickly received payment bond claims from local subcontractors and suppliers.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I-84 project was a $52 million contract involving the widening of the highway near a major city.  The surety performed a detailed investigation, which included the engagement of road and highway experts, outside counsel, and our in-house claims attorney and construction engineers. The surety attended numerous site visits, reviewed project documents and attended many meetings with CTDOT officials and subcontractors. Following the initial investigation, the surety entered into a three party tender and substitution agreement with the CTDOT to complete the project with a well-known and qualified contractor.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initial performance bond loss was projected to be approximately $11 million, but the State later advised that significant defective and incomplete work had been discovered with respect to the drainage systems that needed to be uncovered and replaced.  The surety quickly investigated these new allegations and the extent of the defective work, which encompassed nearly the entire project.  Rather than force protracted and costly litigation over responsibility for the defective work, the surety proposed that the parties mediate the dispute. In 2007 the surety finalized an agreement with the CTDOT and paid an additional $13.5 million to correct all defective work.   The final paid loss on this project alone, including resolution of all payment bond claims from local subcontractors and suppliers, was in excess of $27 million.  </a:t>
            </a:r>
          </a:p>
          <a:p>
            <a:pPr lvl="0">
              <a:spcBef>
                <a:spcPts val="0"/>
              </a:spcBef>
              <a:buNone/>
            </a:pPr>
            <a:endParaRPr dirty="0"/>
          </a:p>
        </p:txBody>
      </p:sp>
    </p:spTree>
    <p:extLst>
      <p:ext uri="{BB962C8B-B14F-4D97-AF65-F5344CB8AC3E}">
        <p14:creationId xmlns:p14="http://schemas.microsoft.com/office/powerpoint/2010/main" val="426241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Surety bonds preserve the lender’s investment.  Here a surety had a regional bridge contractor that was prohibited from working in its home state and who signed a consent decree. When the contractor was terminated it had 3 main projects to finish, plus a number that had either punch list work or just a bit more to be done by them to close out. The surety stepped in and worked with the contractor and a completing contractor that utilized most of the skilled labor from the original company, plus some of its key employees. By agreeing to finance the contractor the surety was able to get the work done and close out the projects, even though some of the various owners were rather difficult. Once the job was done the surety worked with the contractor to wrap up its affairs. Part of this second phase involved working with the lenders to keep them current on various loans and working with them to orderly foreclose on some of their liens.</a:t>
            </a:r>
          </a:p>
          <a:p>
            <a:pPr lvl="0">
              <a:spcBef>
                <a:spcPts val="0"/>
              </a:spcBef>
              <a:buNone/>
            </a:pPr>
            <a:endParaRPr dirty="0"/>
          </a:p>
        </p:txBody>
      </p:sp>
    </p:spTree>
    <p:extLst>
      <p:ext uri="{BB962C8B-B14F-4D97-AF65-F5344CB8AC3E}">
        <p14:creationId xmlns:p14="http://schemas.microsoft.com/office/powerpoint/2010/main" val="1096216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There are countless examples of surety bonds benefiting public work, and this example is a project  for Corps of Engineers, a $5 million contract to rebuild and strengthen levees in New Orleans and to get the work done before the advent of hurricane season. The Corps burned through its funding for the project in that fiscal year and, pursuant to its rights under the Rivers and Harbors Act, suspended further payment to the contractor until a new budget was approved in the fall of the year. The contractor could have demobilized without penalty and without being declared in default, but the contractor probably wouldn’t have been able to survive during several months of “down time;” and neither the contractor nor the surety wanted to risk letting important infrastructure sit fallow during hurricane season.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surety effectively financed completion of the Corps’ project, getting the work done on time and on budget, right before Hurricane Katrina. There would have been additional flooding and substantial damage to New Orleans had the levee not been completed before Katrina. Once the Corps found new funding for its project, the surety was reimbursed the bulk of their “losses.”</a:t>
            </a:r>
          </a:p>
        </p:txBody>
      </p:sp>
    </p:spTree>
    <p:extLst>
      <p:ext uri="{BB962C8B-B14F-4D97-AF65-F5344CB8AC3E}">
        <p14:creationId xmlns:p14="http://schemas.microsoft.com/office/powerpoint/2010/main" val="90895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What is the value of surety bonds to a lender?  In this instance a Texas contractor / developer had several projects in Texas.  One specific project was the development of a mixed use project with retail, hotel and residential on the river walk in San Antonio.  This project was scheduled for completion in 2008.  Then the bubble burst.  The surety moved in and worked with the contractor to complete all of the projects and specifically this mixed use project.  At the outset, the surety sat down with the bank and entered into an inter-creditor deal.  The bank was out $40 million at the time.  The surety completed the project, and began selling the condominium units in the building. The bank was taken out first.  The bank suffered no loss.  Without a surety bond, the building would have been scrapped or mothballed and the bank would have suffered a huge loss.  </a:t>
            </a:r>
          </a:p>
          <a:p>
            <a:pPr lvl="0">
              <a:spcBef>
                <a:spcPts val="0"/>
              </a:spcBef>
              <a:buNone/>
            </a:pPr>
            <a:endParaRPr dirty="0"/>
          </a:p>
        </p:txBody>
      </p:sp>
    </p:spTree>
    <p:extLst>
      <p:ext uri="{BB962C8B-B14F-4D97-AF65-F5344CB8AC3E}">
        <p14:creationId xmlns:p14="http://schemas.microsoft.com/office/powerpoint/2010/main" val="31441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800" b="0" i="0" u="sng" strike="noStrike" kern="1200" cap="none" spc="0" normalizeH="0" baseline="0" noProof="0" dirty="0" smtClean="0">
                <a:ln>
                  <a:noFill/>
                </a:ln>
                <a:solidFill>
                  <a:srgbClr val="000000"/>
                </a:solidFill>
                <a:effectLst/>
                <a:uLnTx/>
                <a:uFillTx/>
                <a:latin typeface="Arial" charset="0"/>
                <a:ea typeface="+mn-ea"/>
                <a:cs typeface="+mn-cs"/>
              </a:rPr>
              <a:t>ISSUE</a:t>
            </a: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800" b="0" i="0" u="sng" strike="noStrike" kern="1200" cap="none" spc="0" normalizeH="0" baseline="0" noProof="0" dirty="0" smtClean="0">
                <a:ln>
                  <a:noFill/>
                </a:ln>
                <a:solidFill>
                  <a:srgbClr val="000000"/>
                </a:solidFill>
                <a:effectLst/>
                <a:uLnTx/>
                <a:uFillTx/>
                <a:latin typeface="Arial" charset="0"/>
                <a:ea typeface="+mn-ea"/>
                <a:cs typeface="+mn-cs"/>
              </a:rPr>
              <a:t>SURETY BOND</a:t>
            </a: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800" b="0" i="0" u="sng" strike="noStrike" kern="1200" cap="none" spc="0" normalizeH="0" baseline="0" noProof="0" dirty="0" smtClean="0">
                <a:ln>
                  <a:noFill/>
                </a:ln>
                <a:solidFill>
                  <a:srgbClr val="000000"/>
                </a:solidFill>
                <a:effectLst/>
                <a:uLnTx/>
                <a:uFillTx/>
                <a:latin typeface="Arial" charset="0"/>
                <a:ea typeface="+mn-ea"/>
                <a:cs typeface="+mn-cs"/>
              </a:rPr>
              <a:t>DEFAULT INSURANCE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800" b="0" i="0" u="sng"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Prequalification 		Surety performs underwriting		Contractor/Policyholder performs review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Coverage			Performance and Payment bond each		Limited to aggregate limit for each</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cover 100% of contract price		qualifying loss limit and indirect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loss sub-limit</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No Deductible			Deductible and co-payment apply</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Premium is a fee for services		Premium actuarially calculated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No sub-limits on covered damages		Loss below qualifying loss threshold not covered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Liquidated damages, acceleration, and delay costs are</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treated separately and subject to separate limits</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Surety pays qualified loss			Contractor pays loss then seeks  reimbursement</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from insurer</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Project specific coverage 			Coverage usually term specific</a:t>
            </a:r>
          </a:p>
          <a:p>
            <a:pPr marL="0" marR="0" lvl="0" indent="0" algn="l" defTabSz="914400" rtl="0" eaLnBrk="0" fontAlgn="base" latinLnBrk="0" hangingPunct="0">
              <a:lnSpc>
                <a:spcPct val="120000"/>
              </a:lnSpc>
              <a:spcBef>
                <a:spcPct val="3000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Exclusions			None				Purchase orders/subcontracts</a:t>
            </a:r>
          </a:p>
          <a:p>
            <a:pPr marL="0" marR="0" lvl="0" indent="0" algn="l" defTabSz="914400" rtl="0" eaLnBrk="0" fontAlgn="base" latinLnBrk="0" hangingPunct="0">
              <a:lnSpc>
                <a:spcPct val="120000"/>
              </a:lnSpc>
              <a:spcBef>
                <a:spcPct val="3000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Losses by inaccurate warranties or</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covenants</a:t>
            </a:r>
          </a:p>
          <a:p>
            <a:pPr marL="0" marR="0" lvl="0" indent="0" algn="l" defTabSz="914400" rtl="0" eaLnBrk="0" fontAlgn="base" latinLnBrk="0" hangingPunct="0">
              <a:lnSpc>
                <a:spcPct val="120000"/>
              </a:lnSpc>
              <a:spcBef>
                <a:spcPct val="3000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							Defaults prior to issuance, but during </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Arial" charset="0"/>
                <a:ea typeface="+mn-ea"/>
                <a:cs typeface="+mn-cs"/>
              </a:rPr>
              <a:t>							contract term</a:t>
            </a:r>
          </a:p>
          <a:p>
            <a:pPr lvl="0">
              <a:spcBef>
                <a:spcPts val="0"/>
              </a:spcBef>
              <a:buNone/>
            </a:pPr>
            <a:endParaRPr dirty="0"/>
          </a:p>
        </p:txBody>
      </p:sp>
    </p:spTree>
    <p:extLst>
      <p:ext uri="{BB962C8B-B14F-4D97-AF65-F5344CB8AC3E}">
        <p14:creationId xmlns:p14="http://schemas.microsoft.com/office/powerpoint/2010/main" val="363507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sng" strike="noStrike" kern="1200" cap="none" spc="0" normalizeH="0" baseline="0" noProof="0" dirty="0" smtClean="0">
                <a:ln>
                  <a:noFill/>
                </a:ln>
                <a:solidFill>
                  <a:srgbClr val="000000"/>
                </a:solidFill>
                <a:effectLst/>
                <a:uLnTx/>
                <a:uFillTx/>
                <a:latin typeface="Arial" charset="0"/>
                <a:ea typeface="+mn-ea"/>
                <a:cs typeface="+mn-cs"/>
              </a:rPr>
              <a:t>ISSUE</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800" b="0" i="0" u="sng" strike="noStrike" kern="1200" cap="none" spc="0" normalizeH="0" baseline="0" noProof="0" dirty="0" smtClean="0">
                <a:ln>
                  <a:noFill/>
                </a:ln>
                <a:solidFill>
                  <a:srgbClr val="000000"/>
                </a:solidFill>
                <a:effectLst/>
                <a:uLnTx/>
                <a:uFillTx/>
                <a:latin typeface="Arial" charset="0"/>
                <a:ea typeface="+mn-ea"/>
                <a:cs typeface="+mn-cs"/>
              </a:rPr>
              <a:t>SURETY BOND</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800" b="0" i="0" u="sng" strike="noStrike" kern="1200" cap="none" spc="0" normalizeH="0" baseline="0" noProof="0" dirty="0" smtClean="0">
                <a:ln>
                  <a:noFill/>
                </a:ln>
                <a:solidFill>
                  <a:srgbClr val="000000"/>
                </a:solidFill>
                <a:effectLst/>
                <a:uLnTx/>
                <a:uFillTx/>
                <a:latin typeface="Arial" charset="0"/>
                <a:ea typeface="+mn-ea"/>
                <a:cs typeface="+mn-cs"/>
              </a:rPr>
              <a:t>DEFAULT INSURANCE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800" b="0" i="0" u="sng"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Default Management		Claim investigated by surety to determine 	Contractor declares default subject to later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legitimacy				judicial review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If subcontractor defaults, surety completes,	Contractor manages default, including completion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arranges for, or pays the contract completion	of the contract, and files claim with insurer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up to amount of the bond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Risk 			Shifted to surety for contract completion and	Contractor retains portion of the risk through</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payment to subcontractors and suppliers		deductibles and co-payments; sub-subcontractors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and suppliers bear risk of nonpayment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Legal			Required by federal and state law of public projects	Does not satisfy federal or state bond requirements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Lengthy history of case law and legal precedents	De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minimis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history of case law or legal precedent</a:t>
            </a:r>
          </a:p>
          <a:p>
            <a:pPr lvl="0">
              <a:spcBef>
                <a:spcPts val="0"/>
              </a:spcBef>
              <a:buNone/>
            </a:pPr>
            <a:endParaRPr dirty="0"/>
          </a:p>
        </p:txBody>
      </p:sp>
    </p:spTree>
    <p:extLst>
      <p:ext uri="{BB962C8B-B14F-4D97-AF65-F5344CB8AC3E}">
        <p14:creationId xmlns:p14="http://schemas.microsoft.com/office/powerpoint/2010/main" val="3095998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short story on this 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San Antonio Water Vista Ridge Project is a roughly $500 million PPP which was originally awarded to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Abengoa</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to develop, build and operate. Primary construction funding was through a consortium of banks led by Sumitomo. The bank consortium advanced $120 million for initial project funding. $15 million of that went to actual project related costs with $105 million unaccounted for.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Abengoa</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has ceased making interest payments on the loan as well.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There was no Surety bond so the banks only have recourse against a bankrupt contractor, and no asset to sell. Obviously we know the outcome if a Surety bond was in place. </a:t>
            </a:r>
          </a:p>
          <a:p>
            <a:pPr lvl="0">
              <a:spcBef>
                <a:spcPts val="0"/>
              </a:spcBef>
              <a:buNone/>
            </a:pPr>
            <a:endParaRPr dirty="0"/>
          </a:p>
        </p:txBody>
      </p:sp>
    </p:spTree>
    <p:extLst>
      <p:ext uri="{BB962C8B-B14F-4D97-AF65-F5344CB8AC3E}">
        <p14:creationId xmlns:p14="http://schemas.microsoft.com/office/powerpoint/2010/main" val="423909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Lenders, like taxpayers, deserve to have their funds protected.  Requiring surety bonds from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GC’ss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on bank funded projects is an economical way to protect  your collateral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More importantly, the prequalification by surety companies prevents problems.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[Insert surety name] and other members of the Surety &amp; Fidelity association of America will be sharing a similar message with other major commercial lenders, and area available to talk with you at any time on the process and value of surety bonds.</a:t>
            </a:r>
          </a:p>
          <a:p>
            <a:pPr lvl="0">
              <a:spcBef>
                <a:spcPts val="0"/>
              </a:spcBef>
              <a:buNone/>
            </a:pPr>
            <a:endParaRPr dirty="0"/>
          </a:p>
        </p:txBody>
      </p:sp>
    </p:spTree>
    <p:extLst>
      <p:ext uri="{BB962C8B-B14F-4D97-AF65-F5344CB8AC3E}">
        <p14:creationId xmlns:p14="http://schemas.microsoft.com/office/powerpoint/2010/main" val="4174476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5162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7277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4397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681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The opposite is the impact on a lender when there is no surety bond.  Kenwood Towne Place in Cincinnati area is a perfect example. This default happened around 2008. Sources of information for this slide include news articles and informal phone conversation with the attorney that represented a large group of the subcontractors on the project. This attorney works with the American Subcontractors Association. ASA is a strong advocate of surety bonds and supports this initiative to encourage lenders to require bonds. </a:t>
            </a:r>
          </a:p>
          <a:p>
            <a:pPr lvl="0">
              <a:spcBef>
                <a:spcPts val="0"/>
              </a:spcBef>
              <a:buNone/>
            </a:pPr>
            <a:endParaRPr dirty="0"/>
          </a:p>
        </p:txBody>
      </p:sp>
    </p:spTree>
    <p:extLst>
      <p:ext uri="{BB962C8B-B14F-4D97-AF65-F5344CB8AC3E}">
        <p14:creationId xmlns:p14="http://schemas.microsoft.com/office/powerpoint/2010/main" val="17962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Surety bonds are not mandated for private work, but are likely to be required as the project’s complexity and cost increases.</a:t>
            </a:r>
          </a:p>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Private owners may require contract surety bonds:</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To assure contractor is capable;</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For completion of contract if contractor defaults;</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For claims handling and funding if the contractor defaults; and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To mitigate lien exposure (subcontractors and suppliers protected by payment bond).</a:t>
            </a:r>
          </a:p>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Lending Institutions may require contract surety bonds:</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To protect lending capital;</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To provide assurance of project completion; and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To mitigate the risk of liens.</a:t>
            </a:r>
          </a:p>
          <a:p>
            <a:pPr marL="120650" marR="0" lvl="0" indent="-12065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General contractors bond subcontractors to make sure the subcontractor or its surety will:</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Perform the work; and</a:t>
            </a:r>
          </a:p>
          <a:p>
            <a:pPr marL="120650" marR="0" lvl="0" indent="-120650" algn="l" defTabSz="914400" rtl="0" eaLnBrk="1" fontAlgn="base" latinLnBrk="0" hangingPunct="1">
              <a:lnSpc>
                <a:spcPct val="10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Pay its bills.</a:t>
            </a:r>
          </a:p>
          <a:p>
            <a:pPr lvl="0">
              <a:spcBef>
                <a:spcPts val="0"/>
              </a:spcBef>
              <a:buNone/>
            </a:pPr>
            <a:endParaRPr dirty="0"/>
          </a:p>
        </p:txBody>
      </p:sp>
    </p:spTree>
    <p:extLst>
      <p:ext uri="{BB962C8B-B14F-4D97-AF65-F5344CB8AC3E}">
        <p14:creationId xmlns:p14="http://schemas.microsoft.com/office/powerpoint/2010/main" val="414639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In today’s competitive construction environment, a contractor’s ability to obtain surety bonds has a significant effect on his or her ability to acquire work. Surety bonds are required on most public projects let by federal, state, or local government agencies. An increasing number of private owners and lenders also require surety bonds.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rPr>
              <a:t>In 1894, Congress passed the Heard Act to protect federal projects from contractor default and to protect subcontractors from non-payment by contractors. The Heard Act was supplanted by the Miller Act in 1935, which basically requires performance and payment bonds on projects in excess of $150,000. Most states have similar legislation, known as “Little Miller Acts,” although the bond threshold varies from state to state.  The federal government so values the payment bond that payment security is required at $35,000, with payment bonds as one method from $35,000 to $150,000, and the required method about $150,000.</a:t>
            </a:r>
            <a:endParaRPr kumimoji="0" lang="en-US" alt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lvl="0">
              <a:spcBef>
                <a:spcPts val="0"/>
              </a:spcBef>
              <a:buNone/>
            </a:pPr>
            <a:endParaRPr dirty="0"/>
          </a:p>
        </p:txBody>
      </p:sp>
    </p:spTree>
    <p:extLst>
      <p:ext uri="{BB962C8B-B14F-4D97-AF65-F5344CB8AC3E}">
        <p14:creationId xmlns:p14="http://schemas.microsoft.com/office/powerpoint/2010/main" val="28572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We all know that surety bonds are required by public entities to protect taxpayers’ money.</a:t>
            </a:r>
          </a:p>
          <a:p>
            <a:pPr lvl="0">
              <a:spcBef>
                <a:spcPts val="0"/>
              </a:spcBef>
              <a:buNone/>
            </a:pPr>
            <a:endParaRPr dirty="0"/>
          </a:p>
        </p:txBody>
      </p:sp>
    </p:spTree>
    <p:extLst>
      <p:ext uri="{BB962C8B-B14F-4D97-AF65-F5344CB8AC3E}">
        <p14:creationId xmlns:p14="http://schemas.microsoft.com/office/powerpoint/2010/main" val="2330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Why should banks require surety bonds?  To protect the lender’s money.  Banks operate on very thin margins, like sureties, and requiring a borrower to require GC bonds is a relatively small cost for the developer to pay, to drastically improve the bank’s risk on a loan.</a:t>
            </a:r>
          </a:p>
          <a:p>
            <a:pPr lvl="0">
              <a:spcBef>
                <a:spcPts val="0"/>
              </a:spcBef>
              <a:buNone/>
            </a:pPr>
            <a:endParaRPr dirty="0"/>
          </a:p>
        </p:txBody>
      </p:sp>
    </p:spTree>
    <p:extLst>
      <p:ext uri="{BB962C8B-B14F-4D97-AF65-F5344CB8AC3E}">
        <p14:creationId xmlns:p14="http://schemas.microsoft.com/office/powerpoint/2010/main" val="419481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The bond can be a four- party obligation as well when a lender is involved through a rider referred to as a dual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rider. It generally allows an additional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or beneficiary to the bond, which enables the lender to invoke the benefits of the bond.</a:t>
            </a:r>
            <a:endPar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The rights of the additional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(or lender) are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dependant</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on the fulfillment of the original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contract for the owner’s obligations under the contract to be performed. If the owner breaches the construction contract, the impact of that on the rights of the owner would be a common impact on the rights of the lender. A dual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creates a situation where two different parties are beneficiary of the bond product, but it does not increase the penal sum of the obligation. A typical dual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rider would give the surety the right to issue a joint check to the owner and the lender if a dispute arose between those two. The purpose of a dual </a:t>
            </a:r>
            <a:r>
              <a:rPr kumimoji="0" lang="en-US" altLang="en-US" sz="1200" b="0" i="0" u="none" strike="noStrike" kern="1200" cap="none" spc="0" normalizeH="0" baseline="0" noProof="0" dirty="0" err="1" smtClean="0">
                <a:ln>
                  <a:noFill/>
                </a:ln>
                <a:solidFill>
                  <a:srgbClr val="0000FF"/>
                </a:solidFill>
                <a:effectLst/>
                <a:uLnTx/>
                <a:uFillTx/>
                <a:latin typeface="Arial" charset="0"/>
                <a:ea typeface="+mn-ea"/>
                <a:cs typeface="Arial" charset="0"/>
              </a:rPr>
              <a:t>obligee</a:t>
            </a:r>
            <a:r>
              <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Arial" charset="0"/>
              </a:rPr>
              <a:t> is to allow a lender to become an additional beneficiary to a bond without altering the bond itself. </a:t>
            </a:r>
            <a:endParaRPr kumimoji="0" lang="en-US" altLang="en-US" sz="1200" b="0" i="0" u="none" strike="noStrike" kern="1200" cap="none" spc="0" normalizeH="0" baseline="0" noProof="0" dirty="0" smtClean="0">
              <a:ln>
                <a:noFill/>
              </a:ln>
              <a:solidFill>
                <a:srgbClr val="0000FF"/>
              </a:solidFill>
              <a:effectLst/>
              <a:uLnTx/>
              <a:uFillTx/>
              <a:latin typeface="Arial" charset="0"/>
              <a:ea typeface="+mn-ea"/>
              <a:cs typeface="Times New Roman" pitchFamily="18" charset="0"/>
            </a:endParaRPr>
          </a:p>
          <a:p>
            <a:pPr lvl="0">
              <a:spcBef>
                <a:spcPts val="0"/>
              </a:spcBef>
              <a:buNone/>
            </a:pPr>
            <a:endParaRPr dirty="0"/>
          </a:p>
        </p:txBody>
      </p:sp>
    </p:spTree>
    <p:extLst>
      <p:ext uri="{BB962C8B-B14F-4D97-AF65-F5344CB8AC3E}">
        <p14:creationId xmlns:p14="http://schemas.microsoft.com/office/powerpoint/2010/main" val="1907845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chemeClr val="accent5">
            <a:lumMod val="50000"/>
          </a:schemeClr>
        </a:solidFill>
        <a:effectLst/>
      </p:bgPr>
    </p:bg>
    <p:spTree>
      <p:nvGrpSpPr>
        <p:cNvPr id="1" name="Shape 9"/>
        <p:cNvGrpSpPr/>
        <p:nvPr/>
      </p:nvGrpSpPr>
      <p:grpSpPr>
        <a:xfrm>
          <a:off x="0" y="0"/>
          <a:ext cx="0" cy="0"/>
          <a:chOff x="0" y="0"/>
          <a:chExt cx="0" cy="0"/>
        </a:xfrm>
      </p:grpSpPr>
      <p:pic>
        <p:nvPicPr>
          <p:cNvPr id="10" name="Shape 10" descr="buildings4.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11" name="Shape 11"/>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685800" y="1839425"/>
            <a:ext cx="6036600" cy="1159800"/>
          </a:xfrm>
          <a:prstGeom prst="rect">
            <a:avLst/>
          </a:prstGeom>
        </p:spPr>
        <p:txBody>
          <a:bodyPr lIns="91425" tIns="91425" rIns="91425" bIns="91425" anchor="t"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chemeClr val="accent5">
            <a:lumMod val="50000"/>
          </a:schemeClr>
        </a:solidFill>
        <a:effectLst/>
      </p:bgPr>
    </p:bg>
    <p:spTree>
      <p:nvGrpSpPr>
        <p:cNvPr id="1" name="Shape 14"/>
        <p:cNvGrpSpPr/>
        <p:nvPr/>
      </p:nvGrpSpPr>
      <p:grpSpPr>
        <a:xfrm>
          <a:off x="0" y="0"/>
          <a:ext cx="0" cy="0"/>
          <a:chOff x="0" y="0"/>
          <a:chExt cx="0" cy="0"/>
        </a:xfrm>
      </p:grpSpPr>
      <p:pic>
        <p:nvPicPr>
          <p:cNvPr id="15" name="Shape 15" descr="buildings3.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16" name="Shape 16"/>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txBox="1">
            <a:spLocks noGrp="1"/>
          </p:cNvSpPr>
          <p:nvPr>
            <p:ph type="ctrTitle"/>
          </p:nvPr>
        </p:nvSpPr>
        <p:spPr>
          <a:xfrm>
            <a:off x="685800" y="1811950"/>
            <a:ext cx="4988400" cy="1159800"/>
          </a:xfrm>
          <a:prstGeom prst="rect">
            <a:avLst/>
          </a:prstGeom>
        </p:spPr>
        <p:txBody>
          <a:bodyPr lIns="91425" tIns="91425" rIns="91425" bIns="91425" anchor="t" anchorCtr="0"/>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19" name="Shape 19"/>
          <p:cNvSpPr txBox="1">
            <a:spLocks noGrp="1"/>
          </p:cNvSpPr>
          <p:nvPr>
            <p:ph type="subTitle" idx="1"/>
          </p:nvPr>
        </p:nvSpPr>
        <p:spPr>
          <a:xfrm>
            <a:off x="685800" y="3068650"/>
            <a:ext cx="4988400" cy="784800"/>
          </a:xfrm>
          <a:prstGeom prst="rect">
            <a:avLst/>
          </a:prstGeom>
        </p:spPr>
        <p:txBody>
          <a:bodyPr lIns="91425" tIns="91425" rIns="91425" bIns="91425" anchor="t" anchorCtr="0"/>
          <a:lstStyle>
            <a:lvl1pPr lvl="0" rtl="0">
              <a:spcBef>
                <a:spcPts val="0"/>
              </a:spcBef>
              <a:buSzPct val="100000"/>
              <a:buNone/>
              <a:defRPr sz="1400"/>
            </a:lvl1pPr>
            <a:lvl2pPr lvl="1" rtl="0">
              <a:spcBef>
                <a:spcPts val="0"/>
              </a:spcBef>
              <a:buSzPct val="100000"/>
              <a:buNone/>
              <a:defRPr sz="1400"/>
            </a:lvl2pPr>
            <a:lvl3pPr lvl="2" rtl="0">
              <a:spcBef>
                <a:spcPts val="0"/>
              </a:spcBef>
              <a:buSzPct val="100000"/>
              <a:buNone/>
              <a:defRPr sz="1400"/>
            </a:lvl3pPr>
            <a:lvl4pPr lvl="3" rtl="0">
              <a:spcBef>
                <a:spcPts val="0"/>
              </a:spcBef>
              <a:buSzPct val="100000"/>
              <a:buNone/>
              <a:defRPr sz="1400"/>
            </a:lvl4pPr>
            <a:lvl5pPr lvl="4" rtl="0">
              <a:spcBef>
                <a:spcPts val="0"/>
              </a:spcBef>
              <a:buSzPct val="100000"/>
              <a:buNone/>
              <a:defRPr sz="1400"/>
            </a:lvl5pPr>
            <a:lvl6pPr lvl="5" rtl="0">
              <a:spcBef>
                <a:spcPts val="0"/>
              </a:spcBef>
              <a:buSzPct val="100000"/>
              <a:buNone/>
              <a:defRPr sz="1400"/>
            </a:lvl6pPr>
            <a:lvl7pPr lvl="6" rtl="0">
              <a:spcBef>
                <a:spcPts val="0"/>
              </a:spcBef>
              <a:buSzPct val="100000"/>
              <a:buNone/>
              <a:defRPr sz="1400"/>
            </a:lvl7pPr>
            <a:lvl8pPr lvl="7" rtl="0">
              <a:spcBef>
                <a:spcPts val="0"/>
              </a:spcBef>
              <a:buSzPct val="100000"/>
              <a:buNone/>
              <a:defRPr sz="1400"/>
            </a:lvl8pPr>
            <a:lvl9pPr lvl="8" rtl="0">
              <a:spcBef>
                <a:spcPts val="0"/>
              </a:spcBef>
              <a:buSzPct val="100000"/>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chemeClr val="accent5">
            <a:lumMod val="50000"/>
          </a:schemeClr>
        </a:solidFill>
        <a:effectLst/>
      </p:bgPr>
    </p:bg>
    <p:spTree>
      <p:nvGrpSpPr>
        <p:cNvPr id="1" name="Shape 20"/>
        <p:cNvGrpSpPr/>
        <p:nvPr/>
      </p:nvGrpSpPr>
      <p:grpSpPr>
        <a:xfrm>
          <a:off x="0" y="0"/>
          <a:ext cx="0" cy="0"/>
          <a:chOff x="0" y="0"/>
          <a:chExt cx="0" cy="0"/>
        </a:xfrm>
      </p:grpSpPr>
      <p:pic>
        <p:nvPicPr>
          <p:cNvPr id="21" name="Shape 21" descr="buildings1.jpg"/>
          <p:cNvPicPr preferRelativeResize="0"/>
          <p:nvPr/>
        </p:nvPicPr>
        <p:blipFill>
          <a:blip r:embed="rId2">
            <a:alphaModFix amt="10000"/>
          </a:blip>
          <a:stretch>
            <a:fillRect/>
          </a:stretch>
        </p:blipFill>
        <p:spPr>
          <a:xfrm>
            <a:off x="57600" y="0"/>
            <a:ext cx="9144000" cy="5143500"/>
          </a:xfrm>
          <a:prstGeom prst="rect">
            <a:avLst/>
          </a:prstGeom>
          <a:noFill/>
          <a:ln>
            <a:noFill/>
          </a:ln>
        </p:spPr>
      </p:pic>
      <p:sp>
        <p:nvSpPr>
          <p:cNvPr id="22" name="Shape 22"/>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body" idx="1"/>
          </p:nvPr>
        </p:nvSpPr>
        <p:spPr>
          <a:xfrm>
            <a:off x="2529950" y="1013250"/>
            <a:ext cx="5803500" cy="3117000"/>
          </a:xfrm>
          <a:prstGeom prst="rect">
            <a:avLst/>
          </a:prstGeom>
        </p:spPr>
        <p:txBody>
          <a:bodyPr lIns="91425" tIns="91425" rIns="91425" bIns="91425" anchor="ctr" anchorCtr="0"/>
          <a:lstStyle>
            <a:lvl1pPr lvl="0" rtl="0">
              <a:spcBef>
                <a:spcPts val="0"/>
              </a:spcBef>
              <a:buSzPct val="100000"/>
              <a:defRPr sz="3000" i="1"/>
            </a:lvl1pPr>
            <a:lvl2pPr lvl="1" rtl="0">
              <a:spcBef>
                <a:spcPts val="0"/>
              </a:spcBef>
              <a:buSzPct val="100000"/>
              <a:defRPr sz="3000" i="1"/>
            </a:lvl2pPr>
            <a:lvl3pPr lvl="2" rtl="0">
              <a:spcBef>
                <a:spcPts val="0"/>
              </a:spcBef>
              <a:buSzPct val="100000"/>
              <a:defRPr sz="3000" i="1"/>
            </a:lvl3pPr>
            <a:lvl4pPr lvl="3" rtl="0">
              <a:spcBef>
                <a:spcPts val="0"/>
              </a:spcBef>
              <a:buSzPct val="100000"/>
              <a:defRPr sz="3000" i="1"/>
            </a:lvl4pPr>
            <a:lvl5pPr lvl="4" rtl="0">
              <a:spcBef>
                <a:spcPts val="0"/>
              </a:spcBef>
              <a:buSzPct val="100000"/>
              <a:defRPr sz="3000" i="1"/>
            </a:lvl5pPr>
            <a:lvl6pPr lvl="5" rtl="0">
              <a:spcBef>
                <a:spcPts val="0"/>
              </a:spcBef>
              <a:buSzPct val="100000"/>
              <a:defRPr sz="3000" i="1"/>
            </a:lvl6pPr>
            <a:lvl7pPr lvl="6" rtl="0">
              <a:spcBef>
                <a:spcPts val="0"/>
              </a:spcBef>
              <a:buSzPct val="100000"/>
              <a:defRPr sz="3000" i="1"/>
            </a:lvl7pPr>
            <a:lvl8pPr lvl="7" rtl="0">
              <a:spcBef>
                <a:spcPts val="0"/>
              </a:spcBef>
              <a:buSzPct val="100000"/>
              <a:defRPr sz="3000" i="1"/>
            </a:lvl8pPr>
            <a:lvl9pPr lvl="8">
              <a:spcBef>
                <a:spcPts val="0"/>
              </a:spcBef>
              <a:buSzPct val="100000"/>
              <a:defRPr sz="3000" i="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bg>
      <p:bgPr>
        <a:solidFill>
          <a:schemeClr val="accent5">
            <a:lumMod val="50000"/>
          </a:schemeClr>
        </a:solidFill>
        <a:effectLst/>
      </p:bgPr>
    </p:bg>
    <p:spTree>
      <p:nvGrpSpPr>
        <p:cNvPr id="1" name="Shape 27"/>
        <p:cNvGrpSpPr/>
        <p:nvPr/>
      </p:nvGrpSpPr>
      <p:grpSpPr>
        <a:xfrm>
          <a:off x="0" y="0"/>
          <a:ext cx="0" cy="0"/>
          <a:chOff x="0" y="0"/>
          <a:chExt cx="0" cy="0"/>
        </a:xfrm>
      </p:grpSpPr>
      <p:pic>
        <p:nvPicPr>
          <p:cNvPr id="28" name="Shape 28" descr="buildings2.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29" name="Shape 29"/>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457200" y="1146025"/>
            <a:ext cx="2154600" cy="816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2961550" y="1146025"/>
            <a:ext cx="5502900" cy="35475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33" name="Shape 33"/>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latin typeface="Raleway"/>
                <a:ea typeface="Raleway"/>
                <a:cs typeface="Raleway"/>
                <a:sym typeface="Raleway"/>
              </a:rPr>
              <a:t>‹#›</a:t>
            </a:fld>
            <a:endParaRPr lang="en">
              <a:latin typeface="Raleway"/>
              <a:ea typeface="Raleway"/>
              <a:cs typeface="Raleway"/>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bg>
      <p:bgPr>
        <a:solidFill>
          <a:schemeClr val="accent5">
            <a:lumMod val="50000"/>
          </a:schemeClr>
        </a:solidFill>
        <a:effectLst/>
      </p:bgPr>
    </p:bg>
    <p:spTree>
      <p:nvGrpSpPr>
        <p:cNvPr id="1" name="Shape 34"/>
        <p:cNvGrpSpPr/>
        <p:nvPr/>
      </p:nvGrpSpPr>
      <p:grpSpPr>
        <a:xfrm>
          <a:off x="0" y="0"/>
          <a:ext cx="0" cy="0"/>
          <a:chOff x="0" y="0"/>
          <a:chExt cx="0" cy="0"/>
        </a:xfrm>
      </p:grpSpPr>
      <p:pic>
        <p:nvPicPr>
          <p:cNvPr id="35" name="Shape 35" descr="buildings2.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36" name="Shape 36"/>
          <p:cNvSpPr/>
          <p:nvPr/>
        </p:nvSpPr>
        <p:spPr>
          <a:xfrm>
            <a:off x="283500" y="289525"/>
            <a:ext cx="8577000" cy="4564500"/>
          </a:xfrm>
          <a:prstGeom prst="rect">
            <a:avLst/>
          </a:prstGeom>
          <a:noFill/>
          <a:ln w="28575"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457200" y="1146025"/>
            <a:ext cx="2154600" cy="816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2949199" y="1146025"/>
            <a:ext cx="2740200" cy="37800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0" name="Shape 40"/>
          <p:cNvSpPr txBox="1">
            <a:spLocks noGrp="1"/>
          </p:cNvSpPr>
          <p:nvPr>
            <p:ph type="body" idx="2"/>
          </p:nvPr>
        </p:nvSpPr>
        <p:spPr>
          <a:xfrm>
            <a:off x="5854441" y="1146025"/>
            <a:ext cx="2740199" cy="37800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1" name="Shape 41"/>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bg>
      <p:bgPr>
        <a:solidFill>
          <a:schemeClr val="accent5">
            <a:lumMod val="50000"/>
          </a:schemeClr>
        </a:solidFill>
        <a:effectLst/>
      </p:bgPr>
    </p:bg>
    <p:spTree>
      <p:nvGrpSpPr>
        <p:cNvPr id="1" name="Shape 42"/>
        <p:cNvGrpSpPr/>
        <p:nvPr/>
      </p:nvGrpSpPr>
      <p:grpSpPr>
        <a:xfrm>
          <a:off x="0" y="0"/>
          <a:ext cx="0" cy="0"/>
          <a:chOff x="0" y="0"/>
          <a:chExt cx="0" cy="0"/>
        </a:xfrm>
      </p:grpSpPr>
      <p:pic>
        <p:nvPicPr>
          <p:cNvPr id="43" name="Shape 43" descr="buildings2.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44" name="Shape 44"/>
          <p:cNvSpPr/>
          <p:nvPr/>
        </p:nvSpPr>
        <p:spPr>
          <a:xfrm>
            <a:off x="283500" y="289525"/>
            <a:ext cx="8577000" cy="4564500"/>
          </a:xfrm>
          <a:prstGeom prst="rect">
            <a:avLst/>
          </a:prstGeom>
          <a:noFill/>
          <a:ln w="28575"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457200" y="1146025"/>
            <a:ext cx="2154600" cy="816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2739575" y="1085100"/>
            <a:ext cx="1896300" cy="3840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2"/>
          </p:nvPr>
        </p:nvSpPr>
        <p:spPr>
          <a:xfrm>
            <a:off x="4732983" y="1085100"/>
            <a:ext cx="1896300" cy="3840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9" name="Shape 49"/>
          <p:cNvSpPr txBox="1">
            <a:spLocks noGrp="1"/>
          </p:cNvSpPr>
          <p:nvPr>
            <p:ph type="body" idx="3"/>
          </p:nvPr>
        </p:nvSpPr>
        <p:spPr>
          <a:xfrm>
            <a:off x="6726392" y="1085100"/>
            <a:ext cx="1896300" cy="3840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0" name="Shape 50"/>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accent5">
            <a:lumMod val="50000"/>
          </a:schemeClr>
        </a:solidFill>
        <a:effectLst/>
      </p:bgPr>
    </p:bg>
    <p:spTree>
      <p:nvGrpSpPr>
        <p:cNvPr id="1" name="Shape 51"/>
        <p:cNvGrpSpPr/>
        <p:nvPr/>
      </p:nvGrpSpPr>
      <p:grpSpPr>
        <a:xfrm>
          <a:off x="0" y="0"/>
          <a:ext cx="0" cy="0"/>
          <a:chOff x="0" y="0"/>
          <a:chExt cx="0" cy="0"/>
        </a:xfrm>
      </p:grpSpPr>
      <p:pic>
        <p:nvPicPr>
          <p:cNvPr id="52" name="Shape 52" descr="buildings2.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53" name="Shape 53"/>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title"/>
          </p:nvPr>
        </p:nvSpPr>
        <p:spPr>
          <a:xfrm>
            <a:off x="457200" y="1146025"/>
            <a:ext cx="2154600" cy="816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5">
            <a:lumMod val="50000"/>
          </a:schemeClr>
        </a:solidFill>
        <a:effectLst/>
      </p:bgPr>
    </p:bg>
    <p:spTree>
      <p:nvGrpSpPr>
        <p:cNvPr id="1" name="Shape 63"/>
        <p:cNvGrpSpPr/>
        <p:nvPr/>
      </p:nvGrpSpPr>
      <p:grpSpPr>
        <a:xfrm>
          <a:off x="0" y="0"/>
          <a:ext cx="0" cy="0"/>
          <a:chOff x="0" y="0"/>
          <a:chExt cx="0" cy="0"/>
        </a:xfrm>
      </p:grpSpPr>
      <p:pic>
        <p:nvPicPr>
          <p:cNvPr id="64" name="Shape 64" descr="buildings2.jp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Shape 65"/>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no photo">
    <p:bg>
      <p:bgPr>
        <a:solidFill>
          <a:schemeClr val="accent5">
            <a:lumMod val="50000"/>
          </a:schemeClr>
        </a:solidFill>
        <a:effectLst/>
      </p:bgPr>
    </p:bg>
    <p:spTree>
      <p:nvGrpSpPr>
        <p:cNvPr id="1" name="Shape 67"/>
        <p:cNvGrpSpPr/>
        <p:nvPr/>
      </p:nvGrpSpPr>
      <p:grpSpPr>
        <a:xfrm>
          <a:off x="0" y="0"/>
          <a:ext cx="0" cy="0"/>
          <a:chOff x="0" y="0"/>
          <a:chExt cx="0" cy="0"/>
        </a:xfrm>
      </p:grpSpPr>
      <p:sp>
        <p:nvSpPr>
          <p:cNvPr id="68" name="Shape 68"/>
          <p:cNvSpPr/>
          <p:nvPr/>
        </p:nvSpPr>
        <p:spPr>
          <a:xfrm>
            <a:off x="283500" y="289525"/>
            <a:ext cx="8577000" cy="4564500"/>
          </a:xfrm>
          <a:prstGeom prst="rect">
            <a:avLst/>
          </a:prstGeom>
          <a:noFill/>
          <a:ln w="28575" cap="flat" cmpd="sng">
            <a:solidFill>
              <a:srgbClr val="FFC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86D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146025"/>
            <a:ext cx="2154600" cy="816300"/>
          </a:xfrm>
          <a:prstGeom prst="rect">
            <a:avLst/>
          </a:prstGeom>
          <a:noFill/>
          <a:ln>
            <a:noFill/>
          </a:ln>
        </p:spPr>
        <p:txBody>
          <a:bodyPr lIns="91425" tIns="91425" rIns="91425" bIns="91425" anchor="t" anchorCtr="0"/>
          <a:lstStyle>
            <a:lvl1pPr lvl="0">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2961550" y="1146025"/>
            <a:ext cx="5502900" cy="3547500"/>
          </a:xfrm>
          <a:prstGeom prst="rect">
            <a:avLst/>
          </a:prstGeom>
          <a:noFill/>
          <a:ln>
            <a:noFill/>
          </a:ln>
        </p:spPr>
        <p:txBody>
          <a:bodyPr lIns="91425" tIns="91425" rIns="91425" bIns="91425" anchor="t" anchorCtr="0"/>
          <a:lstStyle>
            <a:lvl1pPr lvl="0">
              <a:spcBef>
                <a:spcPts val="600"/>
              </a:spcBef>
              <a:buClr>
                <a:srgbClr val="FFFFFF"/>
              </a:buClr>
              <a:buSzPct val="100000"/>
              <a:buFont typeface="Raleway"/>
              <a:buChar char="▫"/>
              <a:defRPr sz="2400">
                <a:solidFill>
                  <a:srgbClr val="FFFFFF"/>
                </a:solidFill>
                <a:latin typeface="Raleway"/>
                <a:ea typeface="Raleway"/>
                <a:cs typeface="Raleway"/>
                <a:sym typeface="Raleway"/>
              </a:defRPr>
            </a:lvl1pPr>
            <a:lvl2pPr lvl="1">
              <a:spcBef>
                <a:spcPts val="480"/>
              </a:spcBef>
              <a:buClr>
                <a:srgbClr val="FFFFFF"/>
              </a:buClr>
              <a:buSzPct val="100000"/>
              <a:buFont typeface="Raleway"/>
              <a:buChar char="▫"/>
              <a:defRPr sz="2400">
                <a:solidFill>
                  <a:srgbClr val="FFFFFF"/>
                </a:solidFill>
                <a:latin typeface="Raleway"/>
                <a:ea typeface="Raleway"/>
                <a:cs typeface="Raleway"/>
                <a:sym typeface="Raleway"/>
              </a:defRPr>
            </a:lvl2pPr>
            <a:lvl3pPr lvl="2">
              <a:spcBef>
                <a:spcPts val="480"/>
              </a:spcBef>
              <a:buClr>
                <a:srgbClr val="FFFFFF"/>
              </a:buClr>
              <a:buSzPct val="100000"/>
              <a:buFont typeface="Raleway"/>
              <a:buChar char="▫"/>
              <a:defRPr sz="2400">
                <a:solidFill>
                  <a:srgbClr val="FFFFFF"/>
                </a:solidFill>
                <a:latin typeface="Raleway"/>
                <a:ea typeface="Raleway"/>
                <a:cs typeface="Raleway"/>
                <a:sym typeface="Raleway"/>
              </a:defRPr>
            </a:lvl3pPr>
            <a:lvl4pPr lvl="3">
              <a:spcBef>
                <a:spcPts val="360"/>
              </a:spcBef>
              <a:buClr>
                <a:srgbClr val="FFFFFF"/>
              </a:buClr>
              <a:buSzPct val="100000"/>
              <a:buFont typeface="Raleway"/>
              <a:buChar char="▫"/>
              <a:defRPr sz="2400">
                <a:solidFill>
                  <a:srgbClr val="FFFFFF"/>
                </a:solidFill>
                <a:latin typeface="Raleway"/>
                <a:ea typeface="Raleway"/>
                <a:cs typeface="Raleway"/>
                <a:sym typeface="Raleway"/>
              </a:defRPr>
            </a:lvl4pPr>
            <a:lvl5pPr lvl="4">
              <a:spcBef>
                <a:spcPts val="360"/>
              </a:spcBef>
              <a:buClr>
                <a:srgbClr val="FFFFFF"/>
              </a:buClr>
              <a:buSzPct val="100000"/>
              <a:buFont typeface="Raleway"/>
              <a:buChar char="▫"/>
              <a:defRPr sz="2400">
                <a:solidFill>
                  <a:srgbClr val="FFFFFF"/>
                </a:solidFill>
                <a:latin typeface="Raleway"/>
                <a:ea typeface="Raleway"/>
                <a:cs typeface="Raleway"/>
                <a:sym typeface="Raleway"/>
              </a:defRPr>
            </a:lvl5pPr>
            <a:lvl6pPr lvl="5">
              <a:spcBef>
                <a:spcPts val="360"/>
              </a:spcBef>
              <a:buClr>
                <a:srgbClr val="FFFFFF"/>
              </a:buClr>
              <a:buSzPct val="100000"/>
              <a:buFont typeface="Raleway"/>
              <a:buChar char="▫"/>
              <a:defRPr sz="2400">
                <a:solidFill>
                  <a:srgbClr val="FFFFFF"/>
                </a:solidFill>
                <a:latin typeface="Raleway"/>
                <a:ea typeface="Raleway"/>
                <a:cs typeface="Raleway"/>
                <a:sym typeface="Raleway"/>
              </a:defRPr>
            </a:lvl6pPr>
            <a:lvl7pPr lvl="6">
              <a:spcBef>
                <a:spcPts val="360"/>
              </a:spcBef>
              <a:buClr>
                <a:srgbClr val="FFFFFF"/>
              </a:buClr>
              <a:buSzPct val="100000"/>
              <a:buFont typeface="Raleway"/>
              <a:buChar char="▫"/>
              <a:defRPr sz="2400">
                <a:solidFill>
                  <a:srgbClr val="FFFFFF"/>
                </a:solidFill>
                <a:latin typeface="Raleway"/>
                <a:ea typeface="Raleway"/>
                <a:cs typeface="Raleway"/>
                <a:sym typeface="Raleway"/>
              </a:defRPr>
            </a:lvl7pPr>
            <a:lvl8pPr lvl="7">
              <a:spcBef>
                <a:spcPts val="360"/>
              </a:spcBef>
              <a:buClr>
                <a:srgbClr val="FFFFFF"/>
              </a:buClr>
              <a:buSzPct val="100000"/>
              <a:buFont typeface="Raleway"/>
              <a:buChar char="▫"/>
              <a:defRPr sz="2400">
                <a:solidFill>
                  <a:srgbClr val="FFFFFF"/>
                </a:solidFill>
                <a:latin typeface="Raleway"/>
                <a:ea typeface="Raleway"/>
                <a:cs typeface="Raleway"/>
                <a:sym typeface="Raleway"/>
              </a:defRPr>
            </a:lvl8pPr>
            <a:lvl9pPr lvl="8">
              <a:spcBef>
                <a:spcPts val="360"/>
              </a:spcBef>
              <a:buClr>
                <a:srgbClr val="FFFFFF"/>
              </a:buClr>
              <a:buSzPct val="100000"/>
              <a:buFont typeface="Raleway"/>
              <a:buChar char="▫"/>
              <a:defRPr sz="2400">
                <a:solidFill>
                  <a:srgbClr val="FFFFFF"/>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457200" y="4189182"/>
            <a:ext cx="548700" cy="544500"/>
          </a:xfrm>
          <a:prstGeom prst="rect">
            <a:avLst/>
          </a:prstGeom>
          <a:noFill/>
          <a:ln>
            <a:noFill/>
          </a:ln>
        </p:spPr>
        <p:txBody>
          <a:bodyPr lIns="91425" tIns="91425" rIns="91425" bIns="91425" anchor="b" anchorCtr="0">
            <a:noAutofit/>
          </a:bodyPr>
          <a:lstStyle/>
          <a:p>
            <a:pPr lvl="0">
              <a:spcBef>
                <a:spcPts val="0"/>
              </a:spcBef>
              <a:buNone/>
            </a:pPr>
            <a:fld id="{00000000-1234-1234-1234-123412341234}" type="slidenum">
              <a:rPr lang="en" sz="1800" b="1">
                <a:solidFill>
                  <a:srgbClr val="FFFFFF"/>
                </a:solidFill>
                <a:latin typeface="Montserrat"/>
                <a:ea typeface="Montserrat"/>
                <a:cs typeface="Montserrat"/>
                <a:sym typeface="Montserrat"/>
              </a:rPr>
              <a:t>‹#›</a:t>
            </a:fld>
            <a:endParaRPr lang="en" sz="1800" b="1">
              <a:solidFill>
                <a:srgbClr val="FFFFFF"/>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728289" y="1644764"/>
            <a:ext cx="7751618" cy="1159800"/>
          </a:xfrm>
          <a:prstGeom prst="rect">
            <a:avLst/>
          </a:prstGeom>
        </p:spPr>
        <p:txBody>
          <a:bodyPr lIns="91425" tIns="91425" rIns="91425" bIns="91425" anchor="t" anchorCtr="0">
            <a:noAutofit/>
          </a:bodyPr>
          <a:lstStyle/>
          <a:p>
            <a:pPr lvl="0" algn="ctr"/>
            <a:r>
              <a:rPr lang="en-US" dirty="0">
                <a:solidFill>
                  <a:srgbClr val="FFC000"/>
                </a:solidFill>
              </a:rPr>
              <a:t>The Benefits of Surety </a:t>
            </a:r>
            <a:r>
              <a:rPr lang="en-US" dirty="0" smtClean="0">
                <a:solidFill>
                  <a:srgbClr val="FFC000"/>
                </a:solidFill>
              </a:rPr>
              <a:t>Bonds </a:t>
            </a:r>
            <a:r>
              <a:rPr lang="en-US" dirty="0" smtClean="0">
                <a:solidFill>
                  <a:srgbClr val="FFC000"/>
                </a:solidFill>
              </a:rPr>
              <a:t>to </a:t>
            </a:r>
            <a:r>
              <a:rPr lang="en-US" dirty="0" smtClean="0">
                <a:solidFill>
                  <a:srgbClr val="FFC000"/>
                </a:solidFill>
              </a:rPr>
              <a:t>Lenders</a:t>
            </a:r>
            <a:endParaRPr lang="en" dirty="0">
              <a:solidFill>
                <a:srgbClr val="FFC000"/>
              </a:solidFill>
            </a:endParaRPr>
          </a:p>
        </p:txBody>
      </p:sp>
      <p:sp>
        <p:nvSpPr>
          <p:cNvPr id="2" name="TextBox 1"/>
          <p:cNvSpPr txBox="1"/>
          <p:nvPr/>
        </p:nvSpPr>
        <p:spPr>
          <a:xfrm>
            <a:off x="2847108" y="3886200"/>
            <a:ext cx="1364673" cy="307777"/>
          </a:xfrm>
          <a:prstGeom prst="rect">
            <a:avLst/>
          </a:prstGeom>
          <a:noFill/>
        </p:spPr>
        <p:txBody>
          <a:bodyPr wrap="square" rtlCol="0">
            <a:spAutoFit/>
          </a:bodyPr>
          <a:lstStyle/>
          <a:p>
            <a:r>
              <a:rPr lang="en-US" dirty="0" smtClean="0">
                <a:solidFill>
                  <a:schemeClr val="bg1"/>
                </a:solidFill>
                <a:latin typeface="Montserrat" panose="020B0604020202020204" charset="0"/>
              </a:rPr>
              <a:t>Presented by</a:t>
            </a:r>
            <a:endParaRPr lang="en-US" dirty="0">
              <a:solidFill>
                <a:schemeClr val="bg1"/>
              </a:solidFill>
              <a:latin typeface="Montserrat"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231"/>
          <p:cNvSpPr txBox="1">
            <a:spLocks/>
          </p:cNvSpPr>
          <p:nvPr/>
        </p:nvSpPr>
        <p:spPr>
          <a:xfrm>
            <a:off x="3116580" y="528805"/>
            <a:ext cx="56083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Lender as Dual Obligee</a:t>
            </a:r>
            <a:endParaRPr lang="en" sz="3600" b="1" dirty="0">
              <a:solidFill>
                <a:srgbClr val="FFC000"/>
              </a:solidFill>
              <a:latin typeface="Montserrat" panose="020B0604020202020204" charset="0"/>
            </a:endParaRPr>
          </a:p>
        </p:txBody>
      </p:sp>
      <p:sp>
        <p:nvSpPr>
          <p:cNvPr id="6" name="Shape 84"/>
          <p:cNvSpPr txBox="1">
            <a:spLocks noGrp="1"/>
          </p:cNvSpPr>
          <p:nvPr>
            <p:ph type="body" idx="4294967295"/>
          </p:nvPr>
        </p:nvSpPr>
        <p:spPr>
          <a:xfrm>
            <a:off x="1176109" y="1345105"/>
            <a:ext cx="4161082" cy="2914073"/>
          </a:xfrm>
          <a:prstGeom prst="rect">
            <a:avLst/>
          </a:prstGeom>
        </p:spPr>
        <p:txBody>
          <a:bodyPr lIns="91425" tIns="91425" rIns="91425" bIns="91425" anchor="t" anchorCtr="0">
            <a:noAutofit/>
          </a:bodyPr>
          <a:lstStyle/>
          <a:p>
            <a:pPr marL="171450" indent="-171450">
              <a:spcBef>
                <a:spcPts val="0"/>
              </a:spcBef>
              <a:buFont typeface="Arial" panose="020B0604020202020204" pitchFamily="34" charset="0"/>
              <a:buChar char="•"/>
            </a:pPr>
            <a:r>
              <a:rPr lang="en-US" sz="1800" dirty="0">
                <a:solidFill>
                  <a:schemeClr val="bg1"/>
                </a:solidFill>
                <a:latin typeface="Montserrat" panose="020B0604020202020204" charset="0"/>
              </a:rPr>
              <a:t>Rider added to General Contractor's payment and performance bonds</a:t>
            </a:r>
          </a:p>
          <a:p>
            <a:pPr marL="171450" indent="-171450">
              <a:spcBef>
                <a:spcPts val="0"/>
              </a:spcBef>
              <a:buFont typeface="Arial" panose="020B0604020202020204" pitchFamily="34" charset="0"/>
              <a:buChar char="•"/>
            </a:pPr>
            <a:endParaRPr lang="en-US" sz="1800" dirty="0">
              <a:solidFill>
                <a:schemeClr val="bg1"/>
              </a:solidFill>
              <a:latin typeface="Montserrat" panose="020B0604020202020204" charset="0"/>
            </a:endParaRPr>
          </a:p>
          <a:p>
            <a:pPr marL="171450" indent="-171450">
              <a:spcBef>
                <a:spcPts val="0"/>
              </a:spcBef>
              <a:buFont typeface="Arial" panose="020B0604020202020204" pitchFamily="34" charset="0"/>
              <a:buChar char="•"/>
            </a:pPr>
            <a:r>
              <a:rPr lang="en-US" sz="1800" dirty="0">
                <a:solidFill>
                  <a:schemeClr val="bg1"/>
                </a:solidFill>
                <a:latin typeface="Montserrat" panose="020B0604020202020204" charset="0"/>
              </a:rPr>
              <a:t>Creates direct rights against the surety bond for the lender, as long as contractor is paid</a:t>
            </a:r>
          </a:p>
          <a:p>
            <a:pPr marL="171450" indent="-171450">
              <a:spcBef>
                <a:spcPts val="0"/>
              </a:spcBef>
              <a:buFont typeface="Arial" panose="020B0604020202020204" pitchFamily="34" charset="0"/>
              <a:buChar char="•"/>
            </a:pPr>
            <a:endParaRPr lang="en-US" sz="1800" dirty="0">
              <a:solidFill>
                <a:schemeClr val="bg1"/>
              </a:solidFill>
              <a:latin typeface="Montserrat" panose="020B0604020202020204" charset="0"/>
            </a:endParaRPr>
          </a:p>
          <a:p>
            <a:pPr marL="171450" indent="-171450">
              <a:spcBef>
                <a:spcPts val="0"/>
              </a:spcBef>
              <a:buFont typeface="Arial" panose="020B0604020202020204" pitchFamily="34" charset="0"/>
              <a:buChar char="•"/>
            </a:pPr>
            <a:r>
              <a:rPr lang="en-US" sz="1800" dirty="0">
                <a:solidFill>
                  <a:schemeClr val="bg1"/>
                </a:solidFill>
                <a:latin typeface="Montserrat" panose="020B0604020202020204" charset="0"/>
              </a:rPr>
              <a:t>Normally no additional charges for the rider by the surety</a:t>
            </a:r>
            <a:endParaRPr sz="1800" dirty="0">
              <a:solidFill>
                <a:schemeClr val="bg1"/>
              </a:solidFill>
              <a:latin typeface="Montserrat" panose="020B0604020202020204" charset="0"/>
            </a:endParaRPr>
          </a:p>
        </p:txBody>
      </p:sp>
    </p:spTree>
    <p:extLst>
      <p:ext uri="{BB962C8B-B14F-4D97-AF65-F5344CB8AC3E}">
        <p14:creationId xmlns:p14="http://schemas.microsoft.com/office/powerpoint/2010/main" val="91352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437365"/>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Types of Contract Surety Bonds</a:t>
            </a:r>
            <a:endParaRPr lang="en" sz="3600" b="1" dirty="0">
              <a:solidFill>
                <a:srgbClr val="FFC000"/>
              </a:solidFill>
              <a:latin typeface="Montserrat" panose="020B0604020202020204" charset="0"/>
            </a:endParaRPr>
          </a:p>
        </p:txBody>
      </p:sp>
      <p:sp>
        <p:nvSpPr>
          <p:cNvPr id="4" name="Rectangle 3"/>
          <p:cNvSpPr/>
          <p:nvPr/>
        </p:nvSpPr>
        <p:spPr>
          <a:xfrm>
            <a:off x="4861560" y="2214663"/>
            <a:ext cx="4572000" cy="2246769"/>
          </a:xfrm>
          <a:prstGeom prst="rect">
            <a:avLst/>
          </a:prstGeom>
        </p:spPr>
        <p:txBody>
          <a:bodyPr>
            <a:spAutoFit/>
          </a:bodyPr>
          <a:lstStyle/>
          <a:p>
            <a:pPr>
              <a:buFont typeface="Arial" panose="020B0604020202020204" pitchFamily="34" charset="0"/>
              <a:buChar char="•"/>
            </a:pPr>
            <a:r>
              <a:rPr lang="en-US" sz="2800" b="1" dirty="0">
                <a:solidFill>
                  <a:schemeClr val="bg1"/>
                </a:solidFill>
                <a:latin typeface="Montserrat" panose="020B0604020202020204" charset="0"/>
              </a:rPr>
              <a:t>Bid bond</a:t>
            </a:r>
            <a:br>
              <a:rPr lang="en-US" sz="2800" b="1" dirty="0">
                <a:solidFill>
                  <a:schemeClr val="bg1"/>
                </a:solidFill>
                <a:latin typeface="Montserrat" panose="020B0604020202020204" charset="0"/>
              </a:rPr>
            </a:br>
            <a:endParaRPr lang="en-US" sz="2800" b="1" dirty="0">
              <a:solidFill>
                <a:schemeClr val="bg1"/>
              </a:solidFill>
              <a:latin typeface="Montserrat" panose="020B0604020202020204" charset="0"/>
            </a:endParaRPr>
          </a:p>
          <a:p>
            <a:pPr>
              <a:buFont typeface="Arial" panose="020B0604020202020204" pitchFamily="34" charset="0"/>
              <a:buChar char="•"/>
            </a:pPr>
            <a:r>
              <a:rPr lang="en-US" sz="2800" b="1" dirty="0">
                <a:solidFill>
                  <a:schemeClr val="bg1"/>
                </a:solidFill>
                <a:latin typeface="Montserrat" panose="020B0604020202020204" charset="0"/>
              </a:rPr>
              <a:t>Performance bond</a:t>
            </a:r>
            <a:br>
              <a:rPr lang="en-US" sz="2800" b="1" dirty="0">
                <a:solidFill>
                  <a:schemeClr val="bg1"/>
                </a:solidFill>
                <a:latin typeface="Montserrat" panose="020B0604020202020204" charset="0"/>
              </a:rPr>
            </a:br>
            <a:endParaRPr lang="en-US" sz="2800" b="1" dirty="0">
              <a:solidFill>
                <a:schemeClr val="bg1"/>
              </a:solidFill>
              <a:latin typeface="Montserrat" panose="020B0604020202020204" charset="0"/>
            </a:endParaRPr>
          </a:p>
          <a:p>
            <a:pPr>
              <a:buFont typeface="Arial" panose="020B0604020202020204" pitchFamily="34" charset="0"/>
              <a:buChar char="•"/>
            </a:pPr>
            <a:r>
              <a:rPr lang="en-US" sz="2800" b="1" dirty="0">
                <a:solidFill>
                  <a:schemeClr val="bg1"/>
                </a:solidFill>
                <a:latin typeface="Montserrat" panose="020B0604020202020204" charset="0"/>
              </a:rPr>
              <a:t>Payment bond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30277"/>
            <a:ext cx="2415540" cy="24155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437365"/>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Bid Bonds</a:t>
            </a:r>
            <a:endParaRPr lang="en" sz="3600" b="1" dirty="0">
              <a:solidFill>
                <a:srgbClr val="FFC000"/>
              </a:solidFill>
              <a:latin typeface="Montserrat" panose="020B0604020202020204" charset="0"/>
            </a:endParaRPr>
          </a:p>
        </p:txBody>
      </p:sp>
      <p:sp>
        <p:nvSpPr>
          <p:cNvPr id="4" name="Rectangle 3"/>
          <p:cNvSpPr/>
          <p:nvPr/>
        </p:nvSpPr>
        <p:spPr>
          <a:xfrm>
            <a:off x="4076700" y="578698"/>
            <a:ext cx="4572000" cy="4154984"/>
          </a:xfrm>
          <a:prstGeom prst="rect">
            <a:avLst/>
          </a:prstGeom>
        </p:spPr>
        <p:txBody>
          <a:bodyPr>
            <a:spAutoFit/>
          </a:bodyPr>
          <a:lstStyle/>
          <a:p>
            <a:pPr marL="342900" indent="-342900">
              <a:buFont typeface="Arial" panose="020B0604020202020204" pitchFamily="34" charset="0"/>
              <a:buChar char="•"/>
            </a:pPr>
            <a:r>
              <a:rPr lang="en-US" sz="2400" b="1" dirty="0">
                <a:solidFill>
                  <a:schemeClr val="bg1"/>
                </a:solidFill>
                <a:latin typeface="Montserrat" panose="020B0604020202020204" charset="0"/>
              </a:rPr>
              <a:t>Assures the contractor's bid was submitted in good faith</a:t>
            </a:r>
            <a:br>
              <a:rPr lang="en-US" sz="2400" b="1" dirty="0">
                <a:solidFill>
                  <a:schemeClr val="bg1"/>
                </a:solidFill>
                <a:latin typeface="Montserrat" panose="020B0604020202020204" charset="0"/>
              </a:rPr>
            </a:br>
            <a:endParaRPr lang="en-US" sz="2400" b="1" dirty="0">
              <a:solidFill>
                <a:schemeClr val="bg1"/>
              </a:solidFill>
              <a:latin typeface="Montserrat" panose="020B0604020202020204" charset="0"/>
            </a:endParaRPr>
          </a:p>
          <a:p>
            <a:pPr marL="342900" indent="-342900">
              <a:buFont typeface="Arial" panose="020B0604020202020204" pitchFamily="34" charset="0"/>
              <a:buChar char="•"/>
            </a:pPr>
            <a:r>
              <a:rPr lang="en-US" sz="2400" b="1" dirty="0">
                <a:solidFill>
                  <a:schemeClr val="bg1"/>
                </a:solidFill>
                <a:latin typeface="Montserrat" panose="020B0604020202020204" charset="0"/>
              </a:rPr>
              <a:t>Assures the successful bidder will enter into the associated final contract</a:t>
            </a:r>
            <a:br>
              <a:rPr lang="en-US" sz="2400" b="1" dirty="0">
                <a:solidFill>
                  <a:schemeClr val="bg1"/>
                </a:solidFill>
                <a:latin typeface="Montserrat" panose="020B0604020202020204" charset="0"/>
              </a:rPr>
            </a:br>
            <a:endParaRPr lang="en-US" sz="2400" b="1" dirty="0">
              <a:solidFill>
                <a:schemeClr val="bg1"/>
              </a:solidFill>
              <a:latin typeface="Montserrat" panose="020B0604020202020204" charset="0"/>
            </a:endParaRPr>
          </a:p>
          <a:p>
            <a:pPr marL="342900" indent="-342900">
              <a:buFont typeface="Arial" panose="020B0604020202020204" pitchFamily="34" charset="0"/>
              <a:buChar char="•"/>
            </a:pPr>
            <a:r>
              <a:rPr lang="en-US" sz="2400" b="1" dirty="0">
                <a:solidFill>
                  <a:schemeClr val="bg1"/>
                </a:solidFill>
                <a:latin typeface="Montserrat" panose="020B0604020202020204" charset="0"/>
              </a:rPr>
              <a:t>Indicates the bidder has been pre-qualified by a surety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6870"/>
            <a:ext cx="2438400" cy="2438400"/>
          </a:xfrm>
          <a:prstGeom prst="rect">
            <a:avLst/>
          </a:prstGeom>
        </p:spPr>
      </p:pic>
    </p:spTree>
    <p:extLst>
      <p:ext uri="{BB962C8B-B14F-4D97-AF65-F5344CB8AC3E}">
        <p14:creationId xmlns:p14="http://schemas.microsoft.com/office/powerpoint/2010/main" val="313617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437365"/>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Performance Bonds</a:t>
            </a:r>
            <a:endParaRPr lang="en" sz="3600" b="1" dirty="0">
              <a:solidFill>
                <a:srgbClr val="FFC000"/>
              </a:solidFill>
              <a:latin typeface="Montserrat" panose="020B0604020202020204" charset="0"/>
            </a:endParaRPr>
          </a:p>
        </p:txBody>
      </p:sp>
      <p:sp>
        <p:nvSpPr>
          <p:cNvPr id="4" name="Rectangle 3"/>
          <p:cNvSpPr/>
          <p:nvPr/>
        </p:nvSpPr>
        <p:spPr>
          <a:xfrm>
            <a:off x="3482340" y="1337351"/>
            <a:ext cx="5204460" cy="3139321"/>
          </a:xfrm>
          <a:prstGeom prst="rect">
            <a:avLst/>
          </a:prstGeom>
        </p:spPr>
        <p:txBody>
          <a:bodyPr wrap="square">
            <a:spAutoFit/>
          </a:bodyPr>
          <a:lstStyle/>
          <a:p>
            <a:pPr marL="342900" indent="-342900">
              <a:buFont typeface="Arial" panose="020B0604020202020204" pitchFamily="34" charset="0"/>
              <a:buChar char="•"/>
            </a:pPr>
            <a:r>
              <a:rPr lang="en-US" sz="2200" b="1" dirty="0">
                <a:solidFill>
                  <a:schemeClr val="bg1"/>
                </a:solidFill>
                <a:latin typeface="Montserrat" panose="020B0604020202020204" charset="0"/>
              </a:rPr>
              <a:t>Frequently </a:t>
            </a:r>
            <a:r>
              <a:rPr lang="en-US" sz="2200" b="1" dirty="0" err="1">
                <a:solidFill>
                  <a:schemeClr val="bg1"/>
                </a:solidFill>
                <a:latin typeface="Montserrat" panose="020B0604020202020204" charset="0"/>
              </a:rPr>
              <a:t>manuscripted</a:t>
            </a:r>
            <a:r>
              <a:rPr lang="en-US" sz="2200" b="1" dirty="0">
                <a:solidFill>
                  <a:schemeClr val="bg1"/>
                </a:solidFill>
                <a:latin typeface="Montserrat" panose="020B0604020202020204" charset="0"/>
              </a:rPr>
              <a:t> by </a:t>
            </a:r>
            <a:r>
              <a:rPr lang="en-US" sz="2200" b="1" dirty="0" err="1" smtClean="0">
                <a:solidFill>
                  <a:schemeClr val="bg1"/>
                </a:solidFill>
                <a:latin typeface="Montserrat" panose="020B0604020202020204" charset="0"/>
              </a:rPr>
              <a:t>obligee</a:t>
            </a:r>
            <a:r>
              <a:rPr lang="en-US" sz="2200" b="1" dirty="0" smtClean="0">
                <a:solidFill>
                  <a:schemeClr val="bg1"/>
                </a:solidFill>
                <a:latin typeface="Montserrat" panose="020B0604020202020204" charset="0"/>
              </a:rPr>
              <a:t/>
            </a:r>
            <a:br>
              <a:rPr lang="en-US" sz="2200" b="1" dirty="0" smtClean="0">
                <a:solidFill>
                  <a:schemeClr val="bg1"/>
                </a:solidFill>
                <a:latin typeface="Montserrat" panose="020B0604020202020204" charset="0"/>
              </a:rPr>
            </a:br>
            <a:endParaRPr lang="en-US" sz="2200" b="1" dirty="0">
              <a:solidFill>
                <a:schemeClr val="bg1"/>
              </a:solidFill>
              <a:latin typeface="Montserrat" panose="020B0604020202020204" charset="0"/>
            </a:endParaRPr>
          </a:p>
          <a:p>
            <a:pPr marL="342900" indent="-342900">
              <a:buFont typeface="Arial" panose="020B0604020202020204" pitchFamily="34" charset="0"/>
              <a:buChar char="•"/>
            </a:pPr>
            <a:r>
              <a:rPr lang="en-US" sz="2200" b="1" dirty="0">
                <a:solidFill>
                  <a:schemeClr val="bg1"/>
                </a:solidFill>
                <a:latin typeface="Montserrat" panose="020B0604020202020204" charset="0"/>
              </a:rPr>
              <a:t>Assures </a:t>
            </a:r>
            <a:r>
              <a:rPr lang="en-US" sz="2200" b="1" dirty="0" err="1">
                <a:solidFill>
                  <a:schemeClr val="bg1"/>
                </a:solidFill>
                <a:latin typeface="Montserrat" panose="020B0604020202020204" charset="0"/>
              </a:rPr>
              <a:t>obligee</a:t>
            </a:r>
            <a:r>
              <a:rPr lang="en-US" sz="2200" b="1" dirty="0">
                <a:solidFill>
                  <a:schemeClr val="bg1"/>
                </a:solidFill>
                <a:latin typeface="Montserrat" panose="020B0604020202020204" charset="0"/>
              </a:rPr>
              <a:t> (owner, GC, etc.) of the principal's compliance with underlying </a:t>
            </a:r>
            <a:r>
              <a:rPr lang="en-US" sz="2200" b="1" dirty="0" smtClean="0">
                <a:solidFill>
                  <a:schemeClr val="bg1"/>
                </a:solidFill>
                <a:latin typeface="Montserrat" panose="020B0604020202020204" charset="0"/>
              </a:rPr>
              <a:t>contract</a:t>
            </a:r>
            <a:br>
              <a:rPr lang="en-US" sz="2200" b="1" dirty="0" smtClean="0">
                <a:solidFill>
                  <a:schemeClr val="bg1"/>
                </a:solidFill>
                <a:latin typeface="Montserrat" panose="020B0604020202020204" charset="0"/>
              </a:rPr>
            </a:br>
            <a:endParaRPr lang="en-US" sz="2200" b="1" dirty="0">
              <a:solidFill>
                <a:schemeClr val="bg1"/>
              </a:solidFill>
              <a:latin typeface="Montserrat" panose="020B0604020202020204" charset="0"/>
            </a:endParaRPr>
          </a:p>
          <a:p>
            <a:pPr marL="342900" indent="-342900">
              <a:buFont typeface="Arial" panose="020B0604020202020204" pitchFamily="34" charset="0"/>
              <a:buChar char="•"/>
            </a:pPr>
            <a:r>
              <a:rPr lang="en-US" sz="2200" b="1" dirty="0">
                <a:solidFill>
                  <a:schemeClr val="bg1"/>
                </a:solidFill>
                <a:latin typeface="Montserrat" panose="020B0604020202020204" charset="0"/>
              </a:rPr>
              <a:t>Can include a dual </a:t>
            </a:r>
            <a:r>
              <a:rPr lang="en-US" sz="2200" b="1" dirty="0" err="1">
                <a:solidFill>
                  <a:schemeClr val="bg1"/>
                </a:solidFill>
                <a:latin typeface="Montserrat" panose="020B0604020202020204" charset="0"/>
              </a:rPr>
              <a:t>obligee</a:t>
            </a:r>
            <a:r>
              <a:rPr lang="en-US" sz="2200" b="1" dirty="0">
                <a:solidFill>
                  <a:schemeClr val="bg1"/>
                </a:solidFill>
                <a:latin typeface="Montserrat" panose="020B0604020202020204" charset="0"/>
              </a:rPr>
              <a:t> rider to protect the lender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50" y="1546860"/>
            <a:ext cx="2608547" cy="2766059"/>
          </a:xfrm>
          <a:prstGeom prst="rect">
            <a:avLst/>
          </a:prstGeom>
        </p:spPr>
      </p:pic>
    </p:spTree>
    <p:extLst>
      <p:ext uri="{BB962C8B-B14F-4D97-AF65-F5344CB8AC3E}">
        <p14:creationId xmlns:p14="http://schemas.microsoft.com/office/powerpoint/2010/main" val="252343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437365"/>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Payment Bonds</a:t>
            </a:r>
            <a:endParaRPr lang="en" sz="3600" b="1" dirty="0">
              <a:solidFill>
                <a:srgbClr val="FFC000"/>
              </a:solidFill>
              <a:latin typeface="Montserrat" panose="020B0604020202020204" charset="0"/>
            </a:endParaRPr>
          </a:p>
        </p:txBody>
      </p:sp>
      <p:sp>
        <p:nvSpPr>
          <p:cNvPr id="4" name="Rectangle 3"/>
          <p:cNvSpPr/>
          <p:nvPr/>
        </p:nvSpPr>
        <p:spPr>
          <a:xfrm>
            <a:off x="3672840" y="1461728"/>
            <a:ext cx="5120640" cy="3046988"/>
          </a:xfrm>
          <a:prstGeom prst="rect">
            <a:avLst/>
          </a:prstGeom>
        </p:spPr>
        <p:txBody>
          <a:bodyPr wrap="square">
            <a:spAutoFit/>
          </a:bodyPr>
          <a:lstStyle/>
          <a:p>
            <a:pPr marL="457200" indent="-457200">
              <a:buFont typeface="Arial" panose="020B0604020202020204" pitchFamily="34" charset="0"/>
              <a:buChar char="•"/>
            </a:pPr>
            <a:r>
              <a:rPr lang="en-US" sz="2400" b="1" dirty="0">
                <a:solidFill>
                  <a:schemeClr val="bg1"/>
                </a:solidFill>
                <a:latin typeface="Montserrat" panose="020B0604020202020204" charset="0"/>
              </a:rPr>
              <a:t>Assures the </a:t>
            </a:r>
            <a:r>
              <a:rPr lang="en-US" sz="2400" b="1" dirty="0" err="1">
                <a:solidFill>
                  <a:schemeClr val="bg1"/>
                </a:solidFill>
                <a:latin typeface="Montserrat" panose="020B0604020202020204" charset="0"/>
              </a:rPr>
              <a:t>obligee</a:t>
            </a:r>
            <a:r>
              <a:rPr lang="en-US" sz="2400" b="1" dirty="0">
                <a:solidFill>
                  <a:schemeClr val="bg1"/>
                </a:solidFill>
                <a:latin typeface="Montserrat" panose="020B0604020202020204" charset="0"/>
              </a:rPr>
              <a:t> that qualifying subcontractors and suppliers will be </a:t>
            </a:r>
            <a:r>
              <a:rPr lang="en-US" sz="2400" b="1" dirty="0" smtClean="0">
                <a:solidFill>
                  <a:schemeClr val="bg1"/>
                </a:solidFill>
                <a:latin typeface="Montserrat" panose="020B0604020202020204" charset="0"/>
              </a:rPr>
              <a:t>paid</a:t>
            </a:r>
            <a:br>
              <a:rPr lang="en-US" sz="2400" b="1" dirty="0" smtClean="0">
                <a:solidFill>
                  <a:schemeClr val="bg1"/>
                </a:solidFill>
                <a:latin typeface="Montserrat" panose="020B0604020202020204" charset="0"/>
              </a:rPr>
            </a:br>
            <a:endParaRPr lang="en-US" sz="2400" b="1" dirty="0">
              <a:solidFill>
                <a:schemeClr val="bg1"/>
              </a:solidFill>
              <a:latin typeface="Montserrat" panose="020B0604020202020204" charset="0"/>
            </a:endParaRPr>
          </a:p>
          <a:p>
            <a:pPr marL="457200" indent="-457200">
              <a:buFont typeface="Arial" panose="020B0604020202020204" pitchFamily="34" charset="0"/>
              <a:buChar char="•"/>
            </a:pPr>
            <a:r>
              <a:rPr lang="en-US" sz="2400" b="1" dirty="0">
                <a:solidFill>
                  <a:schemeClr val="bg1"/>
                </a:solidFill>
                <a:latin typeface="Montserrat" panose="020B0604020202020204" charset="0"/>
              </a:rPr>
              <a:t>Protects against </a:t>
            </a:r>
            <a:r>
              <a:rPr lang="en-US" sz="2400" b="1" dirty="0" smtClean="0">
                <a:solidFill>
                  <a:schemeClr val="bg1"/>
                </a:solidFill>
                <a:latin typeface="Montserrat" panose="020B0604020202020204" charset="0"/>
              </a:rPr>
              <a:t>liens</a:t>
            </a:r>
            <a:br>
              <a:rPr lang="en-US" sz="2400" b="1" dirty="0" smtClean="0">
                <a:solidFill>
                  <a:schemeClr val="bg1"/>
                </a:solidFill>
                <a:latin typeface="Montserrat" panose="020B0604020202020204" charset="0"/>
              </a:rPr>
            </a:br>
            <a:endParaRPr lang="en-US" sz="2400" b="1" dirty="0">
              <a:solidFill>
                <a:schemeClr val="bg1"/>
              </a:solidFill>
              <a:latin typeface="Montserrat" panose="020B0604020202020204" charset="0"/>
            </a:endParaRPr>
          </a:p>
          <a:p>
            <a:pPr marL="457200" indent="-457200">
              <a:buFont typeface="Arial" panose="020B0604020202020204" pitchFamily="34" charset="0"/>
              <a:buChar char="•"/>
            </a:pPr>
            <a:r>
              <a:rPr lang="en-US" sz="2400" b="1" dirty="0">
                <a:solidFill>
                  <a:schemeClr val="bg1"/>
                </a:solidFill>
                <a:latin typeface="Montserrat" panose="020B0604020202020204" charset="0"/>
              </a:rPr>
              <a:t>Can include a dual </a:t>
            </a:r>
            <a:r>
              <a:rPr lang="en-US" sz="2400" b="1" dirty="0" err="1">
                <a:solidFill>
                  <a:schemeClr val="bg1"/>
                </a:solidFill>
                <a:latin typeface="Montserrat" panose="020B0604020202020204" charset="0"/>
              </a:rPr>
              <a:t>obligee</a:t>
            </a:r>
            <a:r>
              <a:rPr lang="en-US" sz="2400" b="1" dirty="0">
                <a:solidFill>
                  <a:schemeClr val="bg1"/>
                </a:solidFill>
                <a:latin typeface="Montserrat" panose="020B0604020202020204" charset="0"/>
              </a:rPr>
              <a:t> rider to protect the lender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80" y="1781262"/>
            <a:ext cx="2407920" cy="2407920"/>
          </a:xfrm>
          <a:prstGeom prst="rect">
            <a:avLst/>
          </a:prstGeom>
        </p:spPr>
      </p:pic>
    </p:spTree>
    <p:extLst>
      <p:ext uri="{BB962C8B-B14F-4D97-AF65-F5344CB8AC3E}">
        <p14:creationId xmlns:p14="http://schemas.microsoft.com/office/powerpoint/2010/main" val="322843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457200" y="531186"/>
            <a:ext cx="529590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Fundamenals of Surety Underwriting</a:t>
            </a:r>
            <a:endParaRPr lang="en" sz="3600" b="1" dirty="0">
              <a:solidFill>
                <a:srgbClr val="FFC000"/>
              </a:solidFill>
              <a:latin typeface="Montserrat" panose="020B0604020202020204" charset="0"/>
            </a:endParaRPr>
          </a:p>
        </p:txBody>
      </p:sp>
      <p:sp>
        <p:nvSpPr>
          <p:cNvPr id="4" name="TextBox 3"/>
          <p:cNvSpPr txBox="1"/>
          <p:nvPr/>
        </p:nvSpPr>
        <p:spPr>
          <a:xfrm>
            <a:off x="3238500" y="2272807"/>
            <a:ext cx="2514600" cy="1754326"/>
          </a:xfrm>
          <a:prstGeom prst="rect">
            <a:avLst/>
          </a:prstGeom>
          <a:noFill/>
        </p:spPr>
        <p:txBody>
          <a:bodyPr wrap="square" rtlCol="0">
            <a:spAutoFit/>
          </a:bodyPr>
          <a:lstStyle/>
          <a:p>
            <a:pPr algn="ctr"/>
            <a:r>
              <a:rPr lang="en-US" sz="3600" b="1" dirty="0" smtClean="0">
                <a:solidFill>
                  <a:schemeClr val="bg1"/>
                </a:solidFill>
                <a:latin typeface="Montserrat" panose="020B0604020202020204" charset="0"/>
              </a:rPr>
              <a:t>Capital</a:t>
            </a:r>
          </a:p>
          <a:p>
            <a:pPr algn="ctr"/>
            <a:r>
              <a:rPr lang="en-US" sz="3600" b="1" dirty="0" smtClean="0">
                <a:solidFill>
                  <a:schemeClr val="bg1"/>
                </a:solidFill>
                <a:latin typeface="Montserrat" panose="020B0604020202020204" charset="0"/>
              </a:rPr>
              <a:t>Capacity</a:t>
            </a:r>
          </a:p>
          <a:p>
            <a:pPr algn="ctr"/>
            <a:r>
              <a:rPr lang="en-US" sz="3600" b="1" dirty="0" smtClean="0">
                <a:solidFill>
                  <a:schemeClr val="bg1"/>
                </a:solidFill>
                <a:latin typeface="Montserrat" panose="020B0604020202020204" charset="0"/>
              </a:rPr>
              <a:t>Character</a:t>
            </a:r>
            <a:endParaRPr lang="en-US" sz="3600" b="1" dirty="0">
              <a:solidFill>
                <a:schemeClr val="bg1"/>
              </a:solidFill>
              <a:latin typeface="Montserrat" panose="020B0604020202020204" charset="0"/>
            </a:endParaRPr>
          </a:p>
        </p:txBody>
      </p:sp>
    </p:spTree>
    <p:extLst>
      <p:ext uri="{BB962C8B-B14F-4D97-AF65-F5344CB8AC3E}">
        <p14:creationId xmlns:p14="http://schemas.microsoft.com/office/powerpoint/2010/main" val="100412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1"/>
          </p:nvPr>
        </p:nvSpPr>
        <p:spPr>
          <a:xfrm>
            <a:off x="708660" y="1999500"/>
            <a:ext cx="2426075" cy="2023860"/>
          </a:xfrm>
          <a:prstGeom prst="rect">
            <a:avLst/>
          </a:prstGeom>
        </p:spPr>
        <p:txBody>
          <a:bodyPr lIns="91425" tIns="91425" rIns="91425" bIns="91425" anchor="t" anchorCtr="0">
            <a:noAutofit/>
          </a:bodyPr>
          <a:lstStyle/>
          <a:p>
            <a:pPr lvl="0" rtl="0">
              <a:spcBef>
                <a:spcPts val="0"/>
              </a:spcBef>
              <a:buNone/>
            </a:pPr>
            <a:r>
              <a:rPr lang="en" sz="2200" b="1" dirty="0" smtClean="0"/>
              <a:t>Capital</a:t>
            </a:r>
            <a:endParaRPr lang="en" sz="2200" b="1" dirty="0"/>
          </a:p>
          <a:p>
            <a:pPr lvl="0">
              <a:spcBef>
                <a:spcPts val="0"/>
              </a:spcBef>
              <a:buNone/>
            </a:pPr>
            <a:r>
              <a:rPr lang="en" sz="2000" dirty="0" smtClean="0"/>
              <a:t>Financial statements</a:t>
            </a:r>
          </a:p>
          <a:p>
            <a:pPr lvl="0">
              <a:spcBef>
                <a:spcPts val="0"/>
              </a:spcBef>
              <a:buNone/>
            </a:pPr>
            <a:r>
              <a:rPr lang="en" sz="2000" dirty="0" smtClean="0"/>
              <a:t>Work-in-progress</a:t>
            </a:r>
          </a:p>
          <a:p>
            <a:pPr lvl="0">
              <a:spcBef>
                <a:spcPts val="0"/>
              </a:spcBef>
              <a:buNone/>
            </a:pPr>
            <a:r>
              <a:rPr lang="en" sz="2000" dirty="0" smtClean="0"/>
              <a:t>Indemnity</a:t>
            </a:r>
          </a:p>
          <a:p>
            <a:pPr lvl="0">
              <a:spcBef>
                <a:spcPts val="0"/>
              </a:spcBef>
              <a:buNone/>
            </a:pPr>
            <a:r>
              <a:rPr lang="en" sz="2000" dirty="0" smtClean="0"/>
              <a:t>Bank relationship</a:t>
            </a:r>
            <a:endParaRPr lang="en" sz="2000" dirty="0"/>
          </a:p>
        </p:txBody>
      </p:sp>
      <p:sp>
        <p:nvSpPr>
          <p:cNvPr id="192" name="Shape 192"/>
          <p:cNvSpPr txBox="1">
            <a:spLocks noGrp="1"/>
          </p:cNvSpPr>
          <p:nvPr>
            <p:ph type="body" idx="2"/>
          </p:nvPr>
        </p:nvSpPr>
        <p:spPr>
          <a:xfrm>
            <a:off x="3620462" y="2002560"/>
            <a:ext cx="2300277" cy="1658100"/>
          </a:xfrm>
          <a:prstGeom prst="rect">
            <a:avLst/>
          </a:prstGeom>
        </p:spPr>
        <p:txBody>
          <a:bodyPr lIns="91425" tIns="91425" rIns="91425" bIns="91425" anchor="t" anchorCtr="0">
            <a:noAutofit/>
          </a:bodyPr>
          <a:lstStyle/>
          <a:p>
            <a:pPr lvl="0" rtl="0">
              <a:spcBef>
                <a:spcPts val="0"/>
              </a:spcBef>
              <a:buNone/>
            </a:pPr>
            <a:r>
              <a:rPr lang="en" sz="2200" b="1" dirty="0" smtClean="0"/>
              <a:t>Capacity</a:t>
            </a:r>
            <a:endParaRPr lang="en" sz="2200" b="1" dirty="0"/>
          </a:p>
          <a:p>
            <a:pPr lvl="0">
              <a:spcBef>
                <a:spcPts val="0"/>
              </a:spcBef>
              <a:buNone/>
            </a:pPr>
            <a:r>
              <a:rPr lang="en" sz="2000" dirty="0" smtClean="0"/>
              <a:t>Personnel</a:t>
            </a:r>
          </a:p>
          <a:p>
            <a:pPr lvl="0">
              <a:spcBef>
                <a:spcPts val="0"/>
              </a:spcBef>
              <a:buNone/>
            </a:pPr>
            <a:r>
              <a:rPr lang="en" sz="2000" dirty="0" smtClean="0"/>
              <a:t>Experience</a:t>
            </a:r>
          </a:p>
          <a:p>
            <a:pPr lvl="0">
              <a:spcBef>
                <a:spcPts val="0"/>
              </a:spcBef>
              <a:buNone/>
            </a:pPr>
            <a:r>
              <a:rPr lang="en" sz="2000" dirty="0" smtClean="0"/>
              <a:t>Equipment</a:t>
            </a:r>
          </a:p>
          <a:p>
            <a:pPr lvl="0">
              <a:spcBef>
                <a:spcPts val="0"/>
              </a:spcBef>
              <a:buNone/>
            </a:pPr>
            <a:r>
              <a:rPr lang="en" sz="2000" dirty="0" smtClean="0"/>
              <a:t>Business strategy</a:t>
            </a:r>
            <a:endParaRPr lang="en" sz="2000" dirty="0"/>
          </a:p>
        </p:txBody>
      </p:sp>
      <p:sp>
        <p:nvSpPr>
          <p:cNvPr id="193" name="Shape 193"/>
          <p:cNvSpPr txBox="1">
            <a:spLocks noGrp="1"/>
          </p:cNvSpPr>
          <p:nvPr>
            <p:ph type="body" idx="3"/>
          </p:nvPr>
        </p:nvSpPr>
        <p:spPr>
          <a:xfrm>
            <a:off x="6406466" y="1999500"/>
            <a:ext cx="1896300" cy="1399020"/>
          </a:xfrm>
          <a:prstGeom prst="rect">
            <a:avLst/>
          </a:prstGeom>
        </p:spPr>
        <p:txBody>
          <a:bodyPr lIns="91425" tIns="91425" rIns="91425" bIns="91425" anchor="t" anchorCtr="0">
            <a:noAutofit/>
          </a:bodyPr>
          <a:lstStyle/>
          <a:p>
            <a:pPr lvl="0" rtl="0">
              <a:spcBef>
                <a:spcPts val="0"/>
              </a:spcBef>
              <a:buNone/>
            </a:pPr>
            <a:r>
              <a:rPr lang="en" sz="2200" b="1" dirty="0" smtClean="0"/>
              <a:t>Character</a:t>
            </a:r>
            <a:endParaRPr lang="en" sz="2200" b="1" dirty="0"/>
          </a:p>
          <a:p>
            <a:pPr lvl="0" rtl="0">
              <a:spcBef>
                <a:spcPts val="0"/>
              </a:spcBef>
              <a:buNone/>
            </a:pPr>
            <a:r>
              <a:rPr lang="en" sz="2000" dirty="0" smtClean="0"/>
              <a:t>Reputation</a:t>
            </a:r>
          </a:p>
          <a:p>
            <a:pPr lvl="0" rtl="0">
              <a:spcBef>
                <a:spcPts val="0"/>
              </a:spcBef>
              <a:buNone/>
            </a:pPr>
            <a:r>
              <a:rPr lang="en" sz="2000" dirty="0" smtClean="0"/>
              <a:t>Relationships</a:t>
            </a:r>
          </a:p>
          <a:p>
            <a:pPr lvl="0" rtl="0">
              <a:spcBef>
                <a:spcPts val="0"/>
              </a:spcBef>
              <a:buNone/>
            </a:pPr>
            <a:r>
              <a:rPr lang="en" sz="2000" dirty="0" smtClean="0"/>
              <a:t>References</a:t>
            </a:r>
            <a:endParaRPr lang="en" sz="2000" dirty="0"/>
          </a:p>
          <a:p>
            <a:pPr lvl="0">
              <a:spcBef>
                <a:spcPts val="0"/>
              </a:spcBef>
              <a:buNone/>
            </a:pPr>
            <a:endParaRPr dirty="0"/>
          </a:p>
        </p:txBody>
      </p:sp>
      <p:sp>
        <p:nvSpPr>
          <p:cNvPr id="20" name="Shape 231"/>
          <p:cNvSpPr txBox="1">
            <a:spLocks/>
          </p:cNvSpPr>
          <p:nvPr/>
        </p:nvSpPr>
        <p:spPr>
          <a:xfrm>
            <a:off x="457200" y="677379"/>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Underwriting</a:t>
            </a:r>
            <a:endParaRPr lang="en" sz="3600" b="1" dirty="0">
              <a:solidFill>
                <a:srgbClr val="FFC000"/>
              </a:solidFill>
              <a:latin typeface="Montserrat"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0" name="Shape 231"/>
          <p:cNvSpPr txBox="1">
            <a:spLocks/>
          </p:cNvSpPr>
          <p:nvPr/>
        </p:nvSpPr>
        <p:spPr>
          <a:xfrm>
            <a:off x="457200" y="677379"/>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Root Causes of Contractor Failure</a:t>
            </a:r>
            <a:endParaRPr lang="en" sz="3600" b="1" dirty="0">
              <a:solidFill>
                <a:srgbClr val="FFC000"/>
              </a:solidFill>
              <a:latin typeface="Montserrat" panose="020B0604020202020204" charset="0"/>
            </a:endParaRPr>
          </a:p>
        </p:txBody>
      </p:sp>
      <p:sp>
        <p:nvSpPr>
          <p:cNvPr id="2" name="Right Arrow 1"/>
          <p:cNvSpPr/>
          <p:nvPr/>
        </p:nvSpPr>
        <p:spPr>
          <a:xfrm rot="1574481">
            <a:off x="3000864" y="2898086"/>
            <a:ext cx="4524430" cy="65179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30680" y="2537460"/>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89910" y="3249528"/>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01079" y="3975114"/>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11980" y="1953365"/>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7434" y="2599644"/>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246620" y="3223984"/>
            <a:ext cx="1524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84020" y="2657891"/>
            <a:ext cx="1405890" cy="307777"/>
          </a:xfrm>
          <a:prstGeom prst="rect">
            <a:avLst/>
          </a:prstGeom>
          <a:noFill/>
        </p:spPr>
        <p:txBody>
          <a:bodyPr wrap="square" rtlCol="0">
            <a:spAutoFit/>
          </a:bodyPr>
          <a:lstStyle/>
          <a:p>
            <a:pPr algn="ctr"/>
            <a:r>
              <a:rPr lang="en-US" b="1" dirty="0" smtClean="0">
                <a:solidFill>
                  <a:schemeClr val="bg1"/>
                </a:solidFill>
                <a:latin typeface="Montserrat" panose="020B0604020202020204" charset="0"/>
              </a:rPr>
              <a:t>Divorce</a:t>
            </a:r>
            <a:endParaRPr lang="en-US" b="1" dirty="0">
              <a:solidFill>
                <a:schemeClr val="bg1"/>
              </a:solidFill>
              <a:latin typeface="Montserrat" panose="020B0604020202020204" charset="0"/>
            </a:endParaRPr>
          </a:p>
        </p:txBody>
      </p:sp>
      <p:sp>
        <p:nvSpPr>
          <p:cNvPr id="39" name="TextBox 38"/>
          <p:cNvSpPr txBox="1"/>
          <p:nvPr/>
        </p:nvSpPr>
        <p:spPr>
          <a:xfrm>
            <a:off x="3172262" y="3250983"/>
            <a:ext cx="1405890" cy="523220"/>
          </a:xfrm>
          <a:prstGeom prst="rect">
            <a:avLst/>
          </a:prstGeom>
          <a:noFill/>
        </p:spPr>
        <p:txBody>
          <a:bodyPr wrap="square" rtlCol="0">
            <a:spAutoFit/>
          </a:bodyPr>
          <a:lstStyle/>
          <a:p>
            <a:pPr algn="ctr"/>
            <a:r>
              <a:rPr lang="en-US" b="1" dirty="0" smtClean="0">
                <a:solidFill>
                  <a:schemeClr val="bg1"/>
                </a:solidFill>
                <a:latin typeface="Montserrat" panose="020B0604020202020204" charset="0"/>
              </a:rPr>
              <a:t>Split of Partners</a:t>
            </a:r>
            <a:endParaRPr lang="en-US" b="1" dirty="0">
              <a:solidFill>
                <a:schemeClr val="bg1"/>
              </a:solidFill>
              <a:latin typeface="Montserrat" panose="020B0604020202020204" charset="0"/>
            </a:endParaRPr>
          </a:p>
        </p:txBody>
      </p:sp>
      <p:sp>
        <p:nvSpPr>
          <p:cNvPr id="40" name="TextBox 39"/>
          <p:cNvSpPr txBox="1"/>
          <p:nvPr/>
        </p:nvSpPr>
        <p:spPr>
          <a:xfrm>
            <a:off x="4560134" y="4092727"/>
            <a:ext cx="1405890" cy="307777"/>
          </a:xfrm>
          <a:prstGeom prst="rect">
            <a:avLst/>
          </a:prstGeom>
          <a:noFill/>
        </p:spPr>
        <p:txBody>
          <a:bodyPr wrap="square" rtlCol="0">
            <a:spAutoFit/>
          </a:bodyPr>
          <a:lstStyle/>
          <a:p>
            <a:pPr algn="ctr"/>
            <a:r>
              <a:rPr lang="en-US" b="1" dirty="0" smtClean="0">
                <a:solidFill>
                  <a:schemeClr val="bg1"/>
                </a:solidFill>
              </a:rPr>
              <a:t>Economy</a:t>
            </a:r>
            <a:endParaRPr lang="en-US" b="1" dirty="0">
              <a:solidFill>
                <a:schemeClr val="bg1"/>
              </a:solidFill>
            </a:endParaRPr>
          </a:p>
        </p:txBody>
      </p:sp>
      <p:sp>
        <p:nvSpPr>
          <p:cNvPr id="41" name="TextBox 40"/>
          <p:cNvSpPr txBox="1"/>
          <p:nvPr/>
        </p:nvSpPr>
        <p:spPr>
          <a:xfrm>
            <a:off x="4441507" y="2063728"/>
            <a:ext cx="1464945" cy="307777"/>
          </a:xfrm>
          <a:prstGeom prst="rect">
            <a:avLst/>
          </a:prstGeom>
          <a:noFill/>
        </p:spPr>
        <p:txBody>
          <a:bodyPr wrap="square" rtlCol="0">
            <a:spAutoFit/>
          </a:bodyPr>
          <a:lstStyle/>
          <a:p>
            <a:pPr algn="ctr"/>
            <a:r>
              <a:rPr lang="en-US" b="1" dirty="0" smtClean="0">
                <a:solidFill>
                  <a:schemeClr val="bg1"/>
                </a:solidFill>
                <a:latin typeface="Montserrat" panose="020B0604020202020204" charset="0"/>
              </a:rPr>
              <a:t>Loss/Sickness</a:t>
            </a:r>
            <a:endParaRPr lang="en-US" b="1" dirty="0">
              <a:solidFill>
                <a:schemeClr val="bg1"/>
              </a:solidFill>
              <a:latin typeface="Montserrat" panose="020B0604020202020204" charset="0"/>
            </a:endParaRPr>
          </a:p>
        </p:txBody>
      </p:sp>
      <p:sp>
        <p:nvSpPr>
          <p:cNvPr id="42" name="TextBox 41"/>
          <p:cNvSpPr txBox="1"/>
          <p:nvPr/>
        </p:nvSpPr>
        <p:spPr>
          <a:xfrm>
            <a:off x="5876270" y="2720075"/>
            <a:ext cx="1405890" cy="307777"/>
          </a:xfrm>
          <a:prstGeom prst="rect">
            <a:avLst/>
          </a:prstGeom>
          <a:noFill/>
        </p:spPr>
        <p:txBody>
          <a:bodyPr wrap="square" rtlCol="0">
            <a:spAutoFit/>
          </a:bodyPr>
          <a:lstStyle/>
          <a:p>
            <a:pPr algn="ctr"/>
            <a:r>
              <a:rPr lang="en-US" b="1" dirty="0" smtClean="0">
                <a:solidFill>
                  <a:schemeClr val="bg1"/>
                </a:solidFill>
                <a:latin typeface="Montserrat" panose="020B0604020202020204" charset="0"/>
              </a:rPr>
              <a:t>Bad Plans</a:t>
            </a:r>
            <a:endParaRPr lang="en-US" b="1" dirty="0">
              <a:solidFill>
                <a:schemeClr val="bg1"/>
              </a:solidFill>
              <a:latin typeface="Montserrat" panose="020B0604020202020204" charset="0"/>
            </a:endParaRPr>
          </a:p>
        </p:txBody>
      </p:sp>
      <p:sp>
        <p:nvSpPr>
          <p:cNvPr id="43" name="TextBox 42"/>
          <p:cNvSpPr txBox="1"/>
          <p:nvPr/>
        </p:nvSpPr>
        <p:spPr>
          <a:xfrm>
            <a:off x="7328971" y="3358704"/>
            <a:ext cx="1405890" cy="307777"/>
          </a:xfrm>
          <a:prstGeom prst="rect">
            <a:avLst/>
          </a:prstGeom>
          <a:noFill/>
        </p:spPr>
        <p:txBody>
          <a:bodyPr wrap="square" rtlCol="0">
            <a:spAutoFit/>
          </a:bodyPr>
          <a:lstStyle/>
          <a:p>
            <a:pPr algn="ctr"/>
            <a:r>
              <a:rPr lang="en-US" b="1" dirty="0" smtClean="0">
                <a:solidFill>
                  <a:schemeClr val="bg1"/>
                </a:solidFill>
                <a:latin typeface="Montserrat" panose="020B0604020202020204" charset="0"/>
              </a:rPr>
              <a:t>Disputes</a:t>
            </a:r>
            <a:endParaRPr lang="en-US" b="1" dirty="0">
              <a:solidFill>
                <a:schemeClr val="bg1"/>
              </a:solidFill>
              <a:latin typeface="Montserrat" panose="020B0604020202020204" charset="0"/>
            </a:endParaRPr>
          </a:p>
        </p:txBody>
      </p:sp>
      <p:sp>
        <p:nvSpPr>
          <p:cNvPr id="44" name="TextBox 43"/>
          <p:cNvSpPr txBox="1"/>
          <p:nvPr/>
        </p:nvSpPr>
        <p:spPr>
          <a:xfrm>
            <a:off x="7254835" y="4179231"/>
            <a:ext cx="1592580" cy="523220"/>
          </a:xfrm>
          <a:prstGeom prst="rect">
            <a:avLst/>
          </a:prstGeom>
          <a:noFill/>
        </p:spPr>
        <p:txBody>
          <a:bodyPr wrap="square" rtlCol="0">
            <a:spAutoFit/>
          </a:bodyPr>
          <a:lstStyle/>
          <a:p>
            <a:pPr algn="ctr"/>
            <a:r>
              <a:rPr lang="en-US" sz="2800" b="1" dirty="0" smtClean="0">
                <a:solidFill>
                  <a:srgbClr val="FF0000"/>
                </a:solidFill>
                <a:latin typeface="Montserrat" panose="020B0604020202020204" charset="0"/>
              </a:rPr>
              <a:t>Failure</a:t>
            </a:r>
            <a:endParaRPr lang="en-US" sz="2800" b="1" dirty="0">
              <a:solidFill>
                <a:srgbClr val="FF0000"/>
              </a:solidFill>
              <a:latin typeface="Montserrat"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457200" y="1051393"/>
            <a:ext cx="5295900" cy="122141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Protect Against </a:t>
            </a:r>
            <a:br>
              <a:rPr lang="en" sz="3600" b="1" dirty="0" smtClean="0">
                <a:solidFill>
                  <a:srgbClr val="FFC000"/>
                </a:solidFill>
                <a:latin typeface="Montserrat" panose="020B0604020202020204" charset="0"/>
              </a:rPr>
            </a:br>
            <a:r>
              <a:rPr lang="en" sz="3600" b="1" dirty="0" smtClean="0">
                <a:solidFill>
                  <a:srgbClr val="FFC000"/>
                </a:solidFill>
                <a:latin typeface="Montserrat" panose="020B0604020202020204" charset="0"/>
              </a:rPr>
              <a:t>the Unexpected</a:t>
            </a:r>
            <a:endParaRPr lang="en" sz="3600" b="1" dirty="0">
              <a:solidFill>
                <a:srgbClr val="FFC000"/>
              </a:solidFill>
              <a:latin typeface="Montserrat" panose="020B0604020202020204" charset="0"/>
            </a:endParaRPr>
          </a:p>
        </p:txBody>
      </p:sp>
      <p:sp>
        <p:nvSpPr>
          <p:cNvPr id="4" name="TextBox 3"/>
          <p:cNvSpPr txBox="1"/>
          <p:nvPr/>
        </p:nvSpPr>
        <p:spPr>
          <a:xfrm>
            <a:off x="1257300" y="2509027"/>
            <a:ext cx="744474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latin typeface="Montserrat" panose="020B0604020202020204" charset="0"/>
              </a:rPr>
              <a:t>Prequalification cannot predict:</a:t>
            </a:r>
          </a:p>
          <a:p>
            <a:pPr marL="342900" lvl="1" indent="-342900">
              <a:buFont typeface="Wingdings" panose="05000000000000000000" pitchFamily="2" charset="2"/>
              <a:buChar char="Ø"/>
            </a:pPr>
            <a:r>
              <a:rPr lang="en-US" sz="2000" dirty="0" smtClean="0">
                <a:solidFill>
                  <a:schemeClr val="bg1"/>
                </a:solidFill>
                <a:latin typeface="Montserrat" panose="020B0604020202020204" charset="0"/>
              </a:rPr>
              <a:t>	Failure of a marriage</a:t>
            </a:r>
          </a:p>
          <a:p>
            <a:pPr marL="342900" indent="-342900">
              <a:buFont typeface="Wingdings" panose="05000000000000000000" pitchFamily="2" charset="2"/>
              <a:buChar char="Ø"/>
            </a:pPr>
            <a:r>
              <a:rPr lang="en-US" sz="2000" dirty="0" smtClean="0">
                <a:solidFill>
                  <a:schemeClr val="bg1"/>
                </a:solidFill>
                <a:latin typeface="Montserrat" panose="020B0604020202020204" charset="0"/>
              </a:rPr>
              <a:t>	Death of a loved one</a:t>
            </a:r>
          </a:p>
          <a:p>
            <a:pPr marL="342900" indent="-342900">
              <a:buFont typeface="Wingdings" panose="05000000000000000000" pitchFamily="2" charset="2"/>
              <a:buChar char="Ø"/>
            </a:pPr>
            <a:r>
              <a:rPr lang="en-US" sz="2000" dirty="0">
                <a:solidFill>
                  <a:schemeClr val="bg1"/>
                </a:solidFill>
                <a:latin typeface="Montserrat" panose="020B0604020202020204" charset="0"/>
              </a:rPr>
              <a:t>	</a:t>
            </a:r>
            <a:r>
              <a:rPr lang="en-US" sz="2000" dirty="0" smtClean="0">
                <a:solidFill>
                  <a:schemeClr val="bg1"/>
                </a:solidFill>
                <a:latin typeface="Montserrat" panose="020B0604020202020204" charset="0"/>
              </a:rPr>
              <a:t>Severe economic downturn</a:t>
            </a:r>
          </a:p>
          <a:p>
            <a:pPr marL="342900" lvl="3" indent="-342900">
              <a:buFont typeface="Arial" panose="020B0604020202020204" pitchFamily="34" charset="0"/>
              <a:buChar char="•"/>
            </a:pPr>
            <a:r>
              <a:rPr lang="en-US" sz="2000" dirty="0" smtClean="0">
                <a:solidFill>
                  <a:schemeClr val="bg1"/>
                </a:solidFill>
                <a:latin typeface="Montserrat" panose="020B0604020202020204" charset="0"/>
              </a:rPr>
              <a:t>Typically for less than 1% of the contract value, </a:t>
            </a:r>
            <a:br>
              <a:rPr lang="en-US" sz="2000" dirty="0" smtClean="0">
                <a:solidFill>
                  <a:schemeClr val="bg1"/>
                </a:solidFill>
                <a:latin typeface="Montserrat" panose="020B0604020202020204" charset="0"/>
              </a:rPr>
            </a:br>
            <a:r>
              <a:rPr lang="en-US" sz="2000" dirty="0" smtClean="0">
                <a:solidFill>
                  <a:schemeClr val="bg1"/>
                </a:solidFill>
                <a:latin typeface="Montserrat" panose="020B0604020202020204" charset="0"/>
              </a:rPr>
              <a:t>surety protects against the unexpected</a:t>
            </a:r>
            <a:endParaRPr lang="en-US" sz="2000" dirty="0">
              <a:solidFill>
                <a:schemeClr val="bg1"/>
              </a:solidFill>
              <a:latin typeface="Montserrat" panose="020B0604020202020204" charset="0"/>
            </a:endParaRPr>
          </a:p>
        </p:txBody>
      </p:sp>
      <p:sp>
        <p:nvSpPr>
          <p:cNvPr id="6" name="Shape 83"/>
          <p:cNvSpPr txBox="1">
            <a:spLocks/>
          </p:cNvSpPr>
          <p:nvPr/>
        </p:nvSpPr>
        <p:spPr>
          <a:xfrm>
            <a:off x="457200" y="480210"/>
            <a:ext cx="4051738"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Surety Bonds</a:t>
            </a:r>
            <a:endParaRPr lang="en" sz="3200" b="1" i="1" dirty="0">
              <a:latin typeface="Montserrat" panose="020B0604020202020204" charset="0"/>
            </a:endParaRPr>
          </a:p>
        </p:txBody>
      </p:sp>
    </p:spTree>
    <p:extLst>
      <p:ext uri="{BB962C8B-B14F-4D97-AF65-F5344CB8AC3E}">
        <p14:creationId xmlns:p14="http://schemas.microsoft.com/office/powerpoint/2010/main" val="305720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437365"/>
            <a:ext cx="52654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Benefit of Bonds to Owners &amp; Lenders</a:t>
            </a:r>
            <a:endParaRPr lang="en" sz="3600" b="1" dirty="0">
              <a:solidFill>
                <a:srgbClr val="FFC000"/>
              </a:solidFill>
              <a:latin typeface="Montserrat" panose="020B0604020202020204" charset="0"/>
            </a:endParaRPr>
          </a:p>
        </p:txBody>
      </p:sp>
      <p:sp>
        <p:nvSpPr>
          <p:cNvPr id="4" name="Rectangle 3"/>
          <p:cNvSpPr/>
          <p:nvPr/>
        </p:nvSpPr>
        <p:spPr>
          <a:xfrm>
            <a:off x="1607820" y="1876109"/>
            <a:ext cx="7399020" cy="2585323"/>
          </a:xfrm>
          <a:prstGeom prst="rect">
            <a:avLst/>
          </a:prstGeom>
        </p:spPr>
        <p:txBody>
          <a:bodyPr wrap="square">
            <a:spAutoFit/>
          </a:bodyPr>
          <a:lstStyle/>
          <a:p>
            <a:pPr marL="285750" indent="-285750">
              <a:buFont typeface="Arial" panose="020B0604020202020204" pitchFamily="34" charset="0"/>
              <a:buChar char="•"/>
            </a:pPr>
            <a:r>
              <a:rPr lang="en-US" sz="1800" dirty="0">
                <a:solidFill>
                  <a:schemeClr val="bg1"/>
                </a:solidFill>
                <a:latin typeface="Montserrat" panose="020B0604020202020204" charset="0"/>
              </a:rPr>
              <a:t>Prequalification of General Contractor to </a:t>
            </a:r>
            <a:r>
              <a:rPr lang="en-US" sz="1800" dirty="0" smtClean="0">
                <a:solidFill>
                  <a:schemeClr val="bg1"/>
                </a:solidFill>
                <a:latin typeface="Montserrat" panose="020B0604020202020204" charset="0"/>
              </a:rPr>
              <a:t>perform </a:t>
            </a:r>
            <a:r>
              <a:rPr lang="en-US" sz="1800" dirty="0">
                <a:solidFill>
                  <a:schemeClr val="bg1"/>
                </a:solidFill>
                <a:latin typeface="Montserrat" panose="020B0604020202020204" charset="0"/>
              </a:rPr>
              <a:t>the contract and pay for work</a:t>
            </a:r>
            <a:br>
              <a:rPr lang="en-US" sz="1800" dirty="0">
                <a:solidFill>
                  <a:schemeClr val="bg1"/>
                </a:solidFill>
                <a:latin typeface="Montserrat" panose="020B0604020202020204" charset="0"/>
              </a:rPr>
            </a:b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Protects against liens</a:t>
            </a:r>
            <a:br>
              <a:rPr lang="en-US" sz="1800" dirty="0">
                <a:solidFill>
                  <a:schemeClr val="bg1"/>
                </a:solidFill>
                <a:latin typeface="Montserrat" panose="020B0604020202020204" charset="0"/>
              </a:rPr>
            </a:b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Investigates, evaluates and mediates disputes between owner and GC</a:t>
            </a:r>
            <a:br>
              <a:rPr lang="en-US" sz="1800" dirty="0">
                <a:solidFill>
                  <a:schemeClr val="bg1"/>
                </a:solidFill>
                <a:latin typeface="Montserrat" panose="020B0604020202020204" charset="0"/>
              </a:rPr>
            </a:b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Pays to complete performance and satisfy obligations</a:t>
            </a:r>
          </a:p>
        </p:txBody>
      </p:sp>
    </p:spTree>
    <p:extLst>
      <p:ext uri="{BB962C8B-B14F-4D97-AF65-F5344CB8AC3E}">
        <p14:creationId xmlns:p14="http://schemas.microsoft.com/office/powerpoint/2010/main" val="17427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6" name="Shape 226"/>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latin typeface="Montserrat"/>
                <a:ea typeface="Montserrat"/>
                <a:cs typeface="Montserrat"/>
                <a:sym typeface="Montserrat"/>
              </a:rPr>
              <a:t>2</a:t>
            </a:fld>
            <a:endParaRPr lang="en">
              <a:latin typeface="Montserrat"/>
              <a:ea typeface="Montserrat"/>
              <a:cs typeface="Montserrat"/>
              <a:sym typeface="Montserrat"/>
            </a:endParaRPr>
          </a:p>
        </p:txBody>
      </p:sp>
      <p:sp>
        <p:nvSpPr>
          <p:cNvPr id="2" name="Rectangle 1"/>
          <p:cNvSpPr/>
          <p:nvPr/>
        </p:nvSpPr>
        <p:spPr>
          <a:xfrm>
            <a:off x="0" y="1414585"/>
            <a:ext cx="9144000" cy="16177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74"/>
          <p:cNvSpPr txBox="1">
            <a:spLocks/>
          </p:cNvSpPr>
          <p:nvPr/>
        </p:nvSpPr>
        <p:spPr>
          <a:xfrm>
            <a:off x="260465" y="1520109"/>
            <a:ext cx="8623069" cy="11598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400" b="1" dirty="0" smtClean="0">
                <a:solidFill>
                  <a:srgbClr val="FFC000"/>
                </a:solidFill>
                <a:latin typeface="Montserrat" panose="020B0604020202020204" charset="0"/>
              </a:rPr>
              <a:t>The Benefits of Surety Bonds </a:t>
            </a:r>
            <a:r>
              <a:rPr lang="en-US" sz="4400" b="1" dirty="0" smtClean="0">
                <a:solidFill>
                  <a:srgbClr val="FFC000"/>
                </a:solidFill>
                <a:latin typeface="Montserrat" panose="020B0604020202020204" charset="0"/>
              </a:rPr>
              <a:t>to </a:t>
            </a:r>
            <a:r>
              <a:rPr lang="en-US" sz="4400" b="1" dirty="0" smtClean="0">
                <a:solidFill>
                  <a:srgbClr val="FFC000"/>
                </a:solidFill>
                <a:latin typeface="Montserrat" panose="020B0604020202020204" charset="0"/>
              </a:rPr>
              <a:t>Lenders</a:t>
            </a:r>
            <a:endParaRPr lang="en" sz="4400" b="1" dirty="0">
              <a:solidFill>
                <a:srgbClr val="FFC000"/>
              </a:solidFill>
              <a:latin typeface="Montserrat" panose="020B0604020202020204" charset="0"/>
            </a:endParaRPr>
          </a:p>
        </p:txBody>
      </p:sp>
      <p:sp>
        <p:nvSpPr>
          <p:cNvPr id="6" name="TextBox 5"/>
          <p:cNvSpPr txBox="1"/>
          <p:nvPr/>
        </p:nvSpPr>
        <p:spPr>
          <a:xfrm>
            <a:off x="2484120" y="4153655"/>
            <a:ext cx="1569720" cy="338554"/>
          </a:xfrm>
          <a:prstGeom prst="rect">
            <a:avLst/>
          </a:prstGeom>
          <a:noFill/>
        </p:spPr>
        <p:txBody>
          <a:bodyPr wrap="square" rtlCol="0">
            <a:spAutoFit/>
          </a:bodyPr>
          <a:lstStyle/>
          <a:p>
            <a:r>
              <a:rPr lang="en-US" sz="1600" b="1" dirty="0" smtClean="0">
                <a:solidFill>
                  <a:schemeClr val="bg1"/>
                </a:solidFill>
                <a:latin typeface="Montserrat" panose="020B0604020202020204" charset="0"/>
              </a:rPr>
              <a:t>Presented by</a:t>
            </a:r>
            <a:endParaRPr lang="en-US" sz="1600" b="1" dirty="0">
              <a:solidFill>
                <a:schemeClr val="bg1"/>
              </a:solidFill>
              <a:latin typeface="Montserrat"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894565"/>
            <a:ext cx="704850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Other Benefits to the Lenders</a:t>
            </a:r>
            <a:endParaRPr lang="en" sz="3600" b="1" dirty="0">
              <a:solidFill>
                <a:srgbClr val="FFC000"/>
              </a:solidFill>
              <a:latin typeface="Montserrat" panose="020B0604020202020204" charset="0"/>
            </a:endParaRPr>
          </a:p>
        </p:txBody>
      </p:sp>
      <p:sp>
        <p:nvSpPr>
          <p:cNvPr id="4" name="Rectangle 3"/>
          <p:cNvSpPr/>
          <p:nvPr/>
        </p:nvSpPr>
        <p:spPr>
          <a:xfrm>
            <a:off x="457200" y="1929449"/>
            <a:ext cx="7399020" cy="2246769"/>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Montserrat" panose="020B0604020202020204" charset="0"/>
              </a:rPr>
              <a:t>Protects the value of the Lender's </a:t>
            </a:r>
            <a:r>
              <a:rPr lang="en-US" sz="2000" dirty="0" smtClean="0">
                <a:solidFill>
                  <a:schemeClr val="bg1"/>
                </a:solidFill>
                <a:latin typeface="Montserrat" panose="020B0604020202020204" charset="0"/>
              </a:rPr>
              <a:t>collateral</a:t>
            </a:r>
            <a:br>
              <a:rPr lang="en-US" sz="2000" dirty="0" smtClean="0">
                <a:solidFill>
                  <a:schemeClr val="bg1"/>
                </a:solidFill>
                <a:latin typeface="Montserrat" panose="020B0604020202020204" charset="0"/>
              </a:rPr>
            </a:br>
            <a:endParaRPr lang="en-US" sz="2000" dirty="0">
              <a:solidFill>
                <a:schemeClr val="bg1"/>
              </a:solidFill>
              <a:latin typeface="Montserrat" panose="020B0604020202020204" charset="0"/>
            </a:endParaRPr>
          </a:p>
          <a:p>
            <a:pPr marL="285750" indent="-285750">
              <a:buFont typeface="Arial" panose="020B0604020202020204" pitchFamily="34" charset="0"/>
              <a:buChar char="•"/>
            </a:pPr>
            <a:r>
              <a:rPr lang="en-US" sz="2000" dirty="0">
                <a:solidFill>
                  <a:schemeClr val="bg1"/>
                </a:solidFill>
                <a:latin typeface="Montserrat" panose="020B0604020202020204" charset="0"/>
              </a:rPr>
              <a:t>The value of a completed project far exceeds the value of an incomplete </a:t>
            </a:r>
            <a:r>
              <a:rPr lang="en-US" sz="2000" dirty="0" smtClean="0">
                <a:solidFill>
                  <a:schemeClr val="bg1"/>
                </a:solidFill>
                <a:latin typeface="Montserrat" panose="020B0604020202020204" charset="0"/>
              </a:rPr>
              <a:t>project</a:t>
            </a:r>
            <a:br>
              <a:rPr lang="en-US" sz="2000" dirty="0" smtClean="0">
                <a:solidFill>
                  <a:schemeClr val="bg1"/>
                </a:solidFill>
                <a:latin typeface="Montserrat" panose="020B0604020202020204" charset="0"/>
              </a:rPr>
            </a:br>
            <a:endParaRPr lang="en-US" sz="2000" dirty="0">
              <a:solidFill>
                <a:schemeClr val="bg1"/>
              </a:solidFill>
              <a:latin typeface="Montserrat" panose="020B0604020202020204" charset="0"/>
            </a:endParaRPr>
          </a:p>
          <a:p>
            <a:pPr marL="285750" indent="-285750">
              <a:buFont typeface="Arial" panose="020B0604020202020204" pitchFamily="34" charset="0"/>
              <a:buChar char="•"/>
            </a:pPr>
            <a:r>
              <a:rPr lang="en-US" sz="2000" dirty="0" smtClean="0">
                <a:solidFill>
                  <a:schemeClr val="bg1"/>
                </a:solidFill>
                <a:latin typeface="Montserrat" panose="020B0604020202020204" charset="0"/>
              </a:rPr>
              <a:t>Protects </a:t>
            </a:r>
            <a:r>
              <a:rPr lang="en-US" sz="2000" dirty="0">
                <a:solidFill>
                  <a:schemeClr val="bg1"/>
                </a:solidFill>
                <a:latin typeface="Montserrat" panose="020B0604020202020204" charset="0"/>
              </a:rPr>
              <a:t>bank's other customers (subs and suppliers) from uncollectable receivables</a:t>
            </a:r>
          </a:p>
        </p:txBody>
      </p:sp>
    </p:spTree>
    <p:extLst>
      <p:ext uri="{BB962C8B-B14F-4D97-AF65-F5344CB8AC3E}">
        <p14:creationId xmlns:p14="http://schemas.microsoft.com/office/powerpoint/2010/main" val="3612042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673585"/>
            <a:ext cx="547116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Benefits to the Lenders &amp; Community</a:t>
            </a:r>
            <a:endParaRPr lang="en" sz="3600" b="1" dirty="0">
              <a:solidFill>
                <a:srgbClr val="FFC000"/>
              </a:solidFill>
              <a:latin typeface="Montserrat" panose="020B0604020202020204" charset="0"/>
            </a:endParaRPr>
          </a:p>
        </p:txBody>
      </p:sp>
      <p:sp>
        <p:nvSpPr>
          <p:cNvPr id="4" name="Rectangle 3"/>
          <p:cNvSpPr/>
          <p:nvPr/>
        </p:nvSpPr>
        <p:spPr>
          <a:xfrm>
            <a:off x="457200" y="2523809"/>
            <a:ext cx="7399020" cy="1631216"/>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chemeClr val="bg1"/>
                </a:solidFill>
                <a:latin typeface="Montserrat" panose="020B0604020202020204" charset="0"/>
              </a:rPr>
              <a:t>Protects jobs for employees of contractors, suppliers, and manufacturers</a:t>
            </a:r>
          </a:p>
          <a:p>
            <a:pPr marL="285750" indent="-285750">
              <a:buFont typeface="Arial" panose="020B0604020202020204" pitchFamily="34" charset="0"/>
              <a:buChar char="•"/>
            </a:pPr>
            <a:endParaRPr lang="en-US" sz="2000" dirty="0">
              <a:solidFill>
                <a:schemeClr val="bg1"/>
              </a:solidFill>
              <a:latin typeface="Montserrat" panose="020B0604020202020204" charset="0"/>
            </a:endParaRPr>
          </a:p>
          <a:p>
            <a:pPr marL="285750" indent="-285750">
              <a:buFont typeface="Arial" panose="020B0604020202020204" pitchFamily="34" charset="0"/>
              <a:buChar char="•"/>
            </a:pPr>
            <a:r>
              <a:rPr lang="en-US" sz="2000" dirty="0" smtClean="0">
                <a:solidFill>
                  <a:schemeClr val="bg1"/>
                </a:solidFill>
                <a:latin typeface="Montserrat" panose="020B0604020202020204" charset="0"/>
              </a:rPr>
              <a:t>Avoids a blemish to the reputation and appearance of the community</a:t>
            </a:r>
            <a:endParaRPr lang="en-US" sz="2000" dirty="0">
              <a:solidFill>
                <a:schemeClr val="bg1"/>
              </a:solidFill>
              <a:latin typeface="Montserrat" panose="020B0604020202020204" charset="0"/>
            </a:endParaRPr>
          </a:p>
        </p:txBody>
      </p:sp>
    </p:spTree>
    <p:extLst>
      <p:ext uri="{BB962C8B-B14F-4D97-AF65-F5344CB8AC3E}">
        <p14:creationId xmlns:p14="http://schemas.microsoft.com/office/powerpoint/2010/main" val="19340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408030" y="865200"/>
            <a:ext cx="5803500" cy="2324310"/>
          </a:xfrm>
          <a:prstGeom prst="rect">
            <a:avLst/>
          </a:prstGeom>
        </p:spPr>
        <p:txBody>
          <a:bodyPr lIns="91425" tIns="91425" rIns="91425" bIns="91425" anchor="ctr" anchorCtr="0">
            <a:noAutofit/>
          </a:bodyPr>
          <a:lstStyle/>
          <a:p>
            <a:pPr lvl="0">
              <a:buNone/>
            </a:pPr>
            <a:r>
              <a:rPr lang="en-US" b="1" dirty="0">
                <a:solidFill>
                  <a:srgbClr val="FFC000"/>
                </a:solidFill>
              </a:rPr>
              <a:t>There has been a trend of lending institutions requiring bonds in more instances to finance projects in the private sector.</a:t>
            </a:r>
            <a:endParaRPr lang="en" b="1" dirty="0">
              <a:solidFill>
                <a:srgbClr val="FFC000"/>
              </a:solidFill>
            </a:endParaRPr>
          </a:p>
        </p:txBody>
      </p:sp>
      <p:sp>
        <p:nvSpPr>
          <p:cNvPr id="4" name="Shape 25"/>
          <p:cNvSpPr txBox="1"/>
          <p:nvPr/>
        </p:nvSpPr>
        <p:spPr>
          <a:xfrm>
            <a:off x="283550" y="598500"/>
            <a:ext cx="1632300" cy="653700"/>
          </a:xfrm>
          <a:prstGeom prst="rect">
            <a:avLst/>
          </a:prstGeom>
          <a:noFill/>
          <a:ln>
            <a:noFill/>
          </a:ln>
        </p:spPr>
        <p:txBody>
          <a:bodyPr lIns="91425" tIns="91425" rIns="91425" bIns="91425" anchor="t" anchorCtr="0">
            <a:noAutofit/>
          </a:bodyPr>
          <a:lstStyle/>
          <a:p>
            <a:pPr lvl="0" algn="ctr">
              <a:spcBef>
                <a:spcPts val="0"/>
              </a:spcBef>
              <a:buNone/>
            </a:pPr>
            <a:r>
              <a:rPr lang="en" sz="12000" dirty="0">
                <a:solidFill>
                  <a:srgbClr val="FFC000"/>
                </a:solidFill>
                <a:latin typeface="Montserrat"/>
                <a:ea typeface="Montserrat"/>
                <a:cs typeface="Montserrat"/>
                <a:sym typeface="Montserrat"/>
              </a:rPr>
              <a:t>“</a:t>
            </a:r>
          </a:p>
        </p:txBody>
      </p:sp>
      <p:cxnSp>
        <p:nvCxnSpPr>
          <p:cNvPr id="5" name="Shape 23"/>
          <p:cNvCxnSpPr/>
          <p:nvPr/>
        </p:nvCxnSpPr>
        <p:spPr>
          <a:xfrm>
            <a:off x="1915850" y="865200"/>
            <a:ext cx="0" cy="3413100"/>
          </a:xfrm>
          <a:prstGeom prst="straightConnector1">
            <a:avLst/>
          </a:prstGeom>
          <a:noFill/>
          <a:ln w="9525" cap="flat" cmpd="sng">
            <a:solidFill>
              <a:srgbClr val="FFC000"/>
            </a:solidFill>
            <a:prstDash val="solid"/>
            <a:round/>
            <a:headEnd type="none" w="lg" len="lg"/>
            <a:tailEnd type="none" w="lg" len="lg"/>
          </a:ln>
        </p:spPr>
      </p:cxnSp>
      <p:sp>
        <p:nvSpPr>
          <p:cNvPr id="2" name="TextBox 1"/>
          <p:cNvSpPr txBox="1"/>
          <p:nvPr/>
        </p:nvSpPr>
        <p:spPr>
          <a:xfrm>
            <a:off x="2408030" y="3450518"/>
            <a:ext cx="6438790" cy="523220"/>
          </a:xfrm>
          <a:prstGeom prst="rect">
            <a:avLst/>
          </a:prstGeom>
          <a:noFill/>
        </p:spPr>
        <p:txBody>
          <a:bodyPr wrap="square" rtlCol="0">
            <a:spAutoFit/>
          </a:bodyPr>
          <a:lstStyle/>
          <a:p>
            <a:r>
              <a:rPr lang="en-US" b="1" dirty="0">
                <a:solidFill>
                  <a:schemeClr val="bg1"/>
                </a:solidFill>
                <a:latin typeface="Raleway" panose="020B0604020202020204" charset="0"/>
              </a:rPr>
              <a:t>Bill </a:t>
            </a:r>
            <a:r>
              <a:rPr lang="en-US" b="1" dirty="0" err="1" smtClean="0">
                <a:solidFill>
                  <a:schemeClr val="bg1"/>
                </a:solidFill>
                <a:latin typeface="Raleway" panose="020B0604020202020204" charset="0"/>
              </a:rPr>
              <a:t>Minderjahn</a:t>
            </a:r>
            <a:endParaRPr lang="en-US" b="1" dirty="0" smtClean="0">
              <a:solidFill>
                <a:schemeClr val="bg1"/>
              </a:solidFill>
              <a:latin typeface="Raleway" panose="020B0604020202020204" charset="0"/>
            </a:endParaRPr>
          </a:p>
          <a:p>
            <a:r>
              <a:rPr lang="en-US" dirty="0" smtClean="0">
                <a:solidFill>
                  <a:schemeClr val="bg1"/>
                </a:solidFill>
                <a:latin typeface="Raleway" panose="020B0604020202020204" charset="0"/>
              </a:rPr>
              <a:t>VP </a:t>
            </a:r>
            <a:r>
              <a:rPr lang="en-US" dirty="0">
                <a:solidFill>
                  <a:schemeClr val="bg1"/>
                </a:solidFill>
                <a:latin typeface="Raleway" panose="020B0604020202020204" charset="0"/>
              </a:rPr>
              <a:t>of Surety for RT Specialty, LLC, </a:t>
            </a:r>
            <a:r>
              <a:rPr lang="en-US" dirty="0" smtClean="0">
                <a:solidFill>
                  <a:schemeClr val="bg1"/>
                </a:solidFill>
                <a:latin typeface="Raleway" panose="020B0604020202020204" charset="0"/>
              </a:rPr>
              <a:t>in Property </a:t>
            </a:r>
            <a:r>
              <a:rPr lang="en-US" dirty="0">
                <a:solidFill>
                  <a:schemeClr val="bg1"/>
                </a:solidFill>
                <a:latin typeface="Raleway" panose="020B0604020202020204" charset="0"/>
              </a:rPr>
              <a:t>Casualty 360 </a:t>
            </a:r>
            <a:r>
              <a:rPr lang="en-US" dirty="0" smtClean="0">
                <a:solidFill>
                  <a:schemeClr val="bg1"/>
                </a:solidFill>
                <a:latin typeface="Raleway" panose="020B0604020202020204" charset="0"/>
              </a:rPr>
              <a:t>Magazine</a:t>
            </a:r>
            <a:endParaRPr lang="en-US" dirty="0">
              <a:solidFill>
                <a:schemeClr val="bg1"/>
              </a:solidFill>
              <a:latin typeface="Raleway" panose="020B0604020202020204" charset="0"/>
            </a:endParaRPr>
          </a:p>
        </p:txBody>
      </p:sp>
    </p:spTree>
    <p:extLst>
      <p:ext uri="{BB962C8B-B14F-4D97-AF65-F5344CB8AC3E}">
        <p14:creationId xmlns:p14="http://schemas.microsoft.com/office/powerpoint/2010/main" val="246772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457200" y="1051393"/>
            <a:ext cx="5494020" cy="122141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Value Received</a:t>
            </a:r>
            <a:endParaRPr lang="en" sz="3600" b="1" dirty="0">
              <a:solidFill>
                <a:srgbClr val="FFC000"/>
              </a:solidFill>
              <a:latin typeface="Montserrat" panose="020B0604020202020204" charset="0"/>
            </a:endParaRPr>
          </a:p>
        </p:txBody>
      </p:sp>
      <p:sp>
        <p:nvSpPr>
          <p:cNvPr id="6" name="Shape 83"/>
          <p:cNvSpPr txBox="1">
            <a:spLocks/>
          </p:cNvSpPr>
          <p:nvPr/>
        </p:nvSpPr>
        <p:spPr>
          <a:xfrm>
            <a:off x="457200" y="480210"/>
            <a:ext cx="8123382"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Example of Lenders Requiring Bonds:</a:t>
            </a:r>
            <a:endParaRPr lang="en" sz="3200" b="1" i="1" dirty="0">
              <a:latin typeface="Montserrat" panose="020B0604020202020204" charset="0"/>
            </a:endParaRPr>
          </a:p>
        </p:txBody>
      </p:sp>
      <p:sp>
        <p:nvSpPr>
          <p:cNvPr id="2" name="TextBox 1"/>
          <p:cNvSpPr txBox="1"/>
          <p:nvPr/>
        </p:nvSpPr>
        <p:spPr>
          <a:xfrm>
            <a:off x="1150620" y="2072640"/>
            <a:ext cx="585216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bg1"/>
                </a:solidFill>
                <a:latin typeface="Montserrat" panose="020B0604020202020204" charset="0"/>
              </a:rPr>
              <a:t>$96M hotel, retail, housing project</a:t>
            </a:r>
          </a:p>
          <a:p>
            <a:pPr marL="285750" lvl="5" indent="-285750">
              <a:buFont typeface="Arial" panose="020B0604020202020204" pitchFamily="34" charset="0"/>
              <a:buChar char="•"/>
            </a:pPr>
            <a:r>
              <a:rPr lang="en-US" sz="1800" dirty="0" smtClean="0">
                <a:solidFill>
                  <a:schemeClr val="bg1"/>
                </a:solidFill>
                <a:latin typeface="Montserrat" panose="020B0604020202020204" charset="0"/>
              </a:rPr>
              <a:t>Builder/developer: Lender required bonds</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Surety provided services beyond bond</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Reviewed plans and specs</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Helped vet major subs, required sub bonds</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Reviewed estimate and schedule in detail</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Results: Project on schedule, no major issues</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Hotel opened in 2016, completion in 2017</a:t>
            </a:r>
          </a:p>
        </p:txBody>
      </p:sp>
    </p:spTree>
    <p:extLst>
      <p:ext uri="{BB962C8B-B14F-4D97-AF65-F5344CB8AC3E}">
        <p14:creationId xmlns:p14="http://schemas.microsoft.com/office/powerpoint/2010/main" val="3433244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457200" y="1051393"/>
            <a:ext cx="5494020" cy="122141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Panama Canal</a:t>
            </a:r>
            <a:endParaRPr lang="en" sz="3600" b="1" dirty="0">
              <a:solidFill>
                <a:srgbClr val="FFC000"/>
              </a:solidFill>
              <a:latin typeface="Montserrat" panose="020B0604020202020204" charset="0"/>
            </a:endParaRPr>
          </a:p>
        </p:txBody>
      </p:sp>
      <p:sp>
        <p:nvSpPr>
          <p:cNvPr id="6" name="Shape 83"/>
          <p:cNvSpPr txBox="1">
            <a:spLocks/>
          </p:cNvSpPr>
          <p:nvPr/>
        </p:nvSpPr>
        <p:spPr>
          <a:xfrm>
            <a:off x="457200" y="64785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400" b="1" i="1" dirty="0" smtClean="0">
                <a:solidFill>
                  <a:schemeClr val="bg1"/>
                </a:solidFill>
                <a:latin typeface="Montserrat" panose="020B0604020202020204" charset="0"/>
              </a:rPr>
              <a:t>Value of Bonds on Major International Projects:</a:t>
            </a:r>
            <a:endParaRPr lang="en" sz="2400" b="1" i="1" dirty="0">
              <a:latin typeface="Montserrat" panose="020B0604020202020204" charset="0"/>
            </a:endParaRPr>
          </a:p>
        </p:txBody>
      </p:sp>
      <p:sp>
        <p:nvSpPr>
          <p:cNvPr id="2" name="TextBox 1"/>
          <p:cNvSpPr txBox="1"/>
          <p:nvPr/>
        </p:nvSpPr>
        <p:spPr>
          <a:xfrm>
            <a:off x="525780" y="2110740"/>
            <a:ext cx="585216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bg1"/>
                </a:solidFill>
                <a:latin typeface="Montserrat" panose="020B0604020202020204" charset="0"/>
              </a:rPr>
              <a:t>Consortium of four contractors in $5B contract</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Major disputes between GC &amp; owner over site conditions and contract terms threatened to shut down project</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Surety arranged and mediated meeting with GC &amp; owner</a:t>
            </a:r>
          </a:p>
          <a:p>
            <a:pPr marL="285750" indent="-285750">
              <a:buFont typeface="Arial" panose="020B0604020202020204" pitchFamily="34" charset="0"/>
              <a:buChar char="•"/>
            </a:pPr>
            <a:r>
              <a:rPr lang="en-US" sz="1800" dirty="0" smtClean="0">
                <a:solidFill>
                  <a:schemeClr val="bg1"/>
                </a:solidFill>
                <a:latin typeface="Montserrat" panose="020B0604020202020204" charset="0"/>
              </a:rPr>
              <a:t>Interim agreement reached, work continued and project was completed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40" y="3164162"/>
            <a:ext cx="2545484" cy="1544998"/>
          </a:xfrm>
          <a:prstGeom prst="rect">
            <a:avLst/>
          </a:prstGeom>
        </p:spPr>
      </p:pic>
    </p:spTree>
    <p:extLst>
      <p:ext uri="{BB962C8B-B14F-4D97-AF65-F5344CB8AC3E}">
        <p14:creationId xmlns:p14="http://schemas.microsoft.com/office/powerpoint/2010/main" val="129046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1016485"/>
            <a:ext cx="568452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Bank Financed Projects</a:t>
            </a:r>
            <a:endParaRPr lang="en" sz="3600" b="1" dirty="0">
              <a:solidFill>
                <a:srgbClr val="FFC000"/>
              </a:solidFill>
              <a:latin typeface="Montserrat" panose="020B0604020202020204" charset="0"/>
            </a:endParaRPr>
          </a:p>
        </p:txBody>
      </p:sp>
      <p:sp>
        <p:nvSpPr>
          <p:cNvPr id="4" name="Rectangle 3"/>
          <p:cNvSpPr/>
          <p:nvPr/>
        </p:nvSpPr>
        <p:spPr>
          <a:xfrm>
            <a:off x="457200" y="1965517"/>
            <a:ext cx="7399020" cy="2585323"/>
          </a:xfrm>
          <a:prstGeom prst="rect">
            <a:avLst/>
          </a:prstGeom>
        </p:spPr>
        <p:txBody>
          <a:bodyPr wrap="square">
            <a:spAutoFit/>
          </a:bodyPr>
          <a:lstStyle/>
          <a:p>
            <a:pPr marL="285750" indent="-285750">
              <a:buFont typeface="Arial" panose="020B0604020202020204" pitchFamily="34" charset="0"/>
              <a:buChar char="•"/>
            </a:pPr>
            <a:r>
              <a:rPr lang="en-US" sz="1800" dirty="0">
                <a:solidFill>
                  <a:schemeClr val="bg1"/>
                </a:solidFill>
                <a:latin typeface="Montserrat" panose="020B0604020202020204" charset="0"/>
              </a:rPr>
              <a:t>GC build drug store and bank branch</a:t>
            </a:r>
          </a:p>
          <a:p>
            <a:pPr marL="285750" indent="-285750">
              <a:buFont typeface="Arial" panose="020B0604020202020204" pitchFamily="34" charset="0"/>
              <a:buChar char="•"/>
            </a:pPr>
            <a:r>
              <a:rPr lang="en-US" sz="1800" dirty="0">
                <a:solidFill>
                  <a:schemeClr val="bg1"/>
                </a:solidFill>
                <a:latin typeface="Montserrat" panose="020B0604020202020204" charset="0"/>
              </a:rPr>
              <a:t>Lender required surety bonds from </a:t>
            </a:r>
            <a:r>
              <a:rPr lang="en-US" sz="1800" dirty="0" smtClean="0">
                <a:solidFill>
                  <a:schemeClr val="bg1"/>
                </a:solidFill>
                <a:latin typeface="Montserrat" panose="020B0604020202020204" charset="0"/>
              </a:rPr>
              <a:t>GC</a:t>
            </a: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Project fell behind due to unpaid subcontractors</a:t>
            </a:r>
          </a:p>
          <a:p>
            <a:pPr marL="285750" indent="-285750">
              <a:buFont typeface="Arial" panose="020B0604020202020204" pitchFamily="34" charset="0"/>
              <a:buChar char="•"/>
            </a:pPr>
            <a:r>
              <a:rPr lang="en-US" sz="1800" dirty="0">
                <a:solidFill>
                  <a:schemeClr val="bg1"/>
                </a:solidFill>
                <a:latin typeface="Montserrat" panose="020B0604020202020204" charset="0"/>
              </a:rPr>
              <a:t>Surety funded GC through completion of project</a:t>
            </a:r>
          </a:p>
          <a:p>
            <a:pPr marL="1143000" lvl="2" indent="-228600">
              <a:buFont typeface="Arial" panose="020B0604020202020204" pitchFamily="34" charset="0"/>
              <a:buChar char="•"/>
            </a:pPr>
            <a:r>
              <a:rPr lang="en-US" sz="1800" dirty="0">
                <a:solidFill>
                  <a:schemeClr val="bg1"/>
                </a:solidFill>
                <a:latin typeface="Montserrat" panose="020B0604020202020204" charset="0"/>
              </a:rPr>
              <a:t>Paid subs and suppliers</a:t>
            </a:r>
          </a:p>
          <a:p>
            <a:pPr marL="1143000" lvl="2" indent="-228600">
              <a:buFont typeface="Arial" panose="020B0604020202020204" pitchFamily="34" charset="0"/>
              <a:buChar char="•"/>
            </a:pPr>
            <a:r>
              <a:rPr lang="en-US" sz="1800" dirty="0">
                <a:solidFill>
                  <a:schemeClr val="bg1"/>
                </a:solidFill>
                <a:latin typeface="Montserrat" panose="020B0604020202020204" charset="0"/>
              </a:rPr>
              <a:t>Funded the expediting of the work</a:t>
            </a:r>
          </a:p>
          <a:p>
            <a:pPr marL="1143000" lvl="2" indent="-228600">
              <a:buFont typeface="Arial" panose="020B0604020202020204" pitchFamily="34" charset="0"/>
              <a:buChar char="•"/>
            </a:pPr>
            <a:r>
              <a:rPr lang="en-US" sz="1800" dirty="0">
                <a:solidFill>
                  <a:schemeClr val="bg1"/>
                </a:solidFill>
                <a:latin typeface="Montserrat" panose="020B0604020202020204" charset="0"/>
              </a:rPr>
              <a:t>Monitored progress through meetings with GC and </a:t>
            </a:r>
            <a:r>
              <a:rPr lang="en-US" sz="1800" dirty="0" err="1">
                <a:solidFill>
                  <a:schemeClr val="bg1"/>
                </a:solidFill>
                <a:latin typeface="Montserrat" panose="020B0604020202020204" charset="0"/>
              </a:rPr>
              <a:t>obligees</a:t>
            </a: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Project was successfully completed, though late, without lien</a:t>
            </a:r>
          </a:p>
        </p:txBody>
      </p:sp>
      <p:sp>
        <p:nvSpPr>
          <p:cNvPr id="5" name="Shape 83"/>
          <p:cNvSpPr txBox="1">
            <a:spLocks/>
          </p:cNvSpPr>
          <p:nvPr/>
        </p:nvSpPr>
        <p:spPr>
          <a:xfrm>
            <a:off x="457200" y="48021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Value of Surety</a:t>
            </a:r>
            <a:endParaRPr lang="en" sz="3200" b="1" i="1" dirty="0">
              <a:latin typeface="Montserrat" panose="020B0604020202020204" charset="0"/>
            </a:endParaRPr>
          </a:p>
        </p:txBody>
      </p:sp>
    </p:spTree>
    <p:extLst>
      <p:ext uri="{BB962C8B-B14F-4D97-AF65-F5344CB8AC3E}">
        <p14:creationId xmlns:p14="http://schemas.microsoft.com/office/powerpoint/2010/main" val="203164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1016485"/>
            <a:ext cx="678180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“Disadvantaged” Contractor</a:t>
            </a:r>
            <a:endParaRPr lang="en" sz="3600" b="1" dirty="0">
              <a:solidFill>
                <a:srgbClr val="FFC000"/>
              </a:solidFill>
              <a:latin typeface="Montserrat" panose="020B0604020202020204" charset="0"/>
            </a:endParaRPr>
          </a:p>
        </p:txBody>
      </p:sp>
      <p:sp>
        <p:nvSpPr>
          <p:cNvPr id="5" name="Shape 83"/>
          <p:cNvSpPr txBox="1">
            <a:spLocks/>
          </p:cNvSpPr>
          <p:nvPr/>
        </p:nvSpPr>
        <p:spPr>
          <a:xfrm>
            <a:off x="457200" y="48021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Value of Bonds to the Public</a:t>
            </a:r>
            <a:endParaRPr lang="en" sz="3200" b="1" i="1" dirty="0">
              <a:latin typeface="Montserrat" panose="020B0604020202020204" charset="0"/>
            </a:endParaRPr>
          </a:p>
        </p:txBody>
      </p:sp>
      <p:sp>
        <p:nvSpPr>
          <p:cNvPr id="2" name="TextBox 1"/>
          <p:cNvSpPr txBox="1"/>
          <p:nvPr/>
        </p:nvSpPr>
        <p:spPr>
          <a:xfrm>
            <a:off x="685800" y="1950720"/>
            <a:ext cx="7078980" cy="2308324"/>
          </a:xfrm>
          <a:prstGeom prst="rect">
            <a:avLst/>
          </a:prstGeom>
          <a:noFill/>
        </p:spPr>
        <p:txBody>
          <a:bodyPr wrap="square" rtlCol="0">
            <a:spAutoFit/>
          </a:bodyPr>
          <a:lstStyle/>
          <a:p>
            <a:pPr marL="285750" lvl="3" indent="-285750">
              <a:buFont typeface="Arial" panose="020B0604020202020204" pitchFamily="34" charset="0"/>
              <a:buChar char="•"/>
            </a:pPr>
            <a:r>
              <a:rPr lang="en-US" sz="1800" dirty="0" smtClean="0">
                <a:solidFill>
                  <a:schemeClr val="bg1"/>
                </a:solidFill>
                <a:latin typeface="Montserrat" panose="020B0604020202020204" charset="0"/>
              </a:rPr>
              <a:t>Minority </a:t>
            </a:r>
            <a:r>
              <a:rPr lang="en-US" sz="1800" dirty="0">
                <a:solidFill>
                  <a:schemeClr val="bg1"/>
                </a:solidFill>
                <a:latin typeface="Montserrat" panose="020B0604020202020204" charset="0"/>
              </a:rPr>
              <a:t>contractor "graduated" to Federal </a:t>
            </a:r>
            <a:r>
              <a:rPr lang="en-US" sz="1800" dirty="0" smtClean="0">
                <a:solidFill>
                  <a:schemeClr val="bg1"/>
                </a:solidFill>
                <a:latin typeface="Montserrat" panose="020B0604020202020204" charset="0"/>
              </a:rPr>
              <a:t>contracts</a:t>
            </a: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Contractor was unable to "scale" to larger </a:t>
            </a:r>
            <a:r>
              <a:rPr lang="en-US" sz="1800" dirty="0" smtClean="0">
                <a:solidFill>
                  <a:schemeClr val="bg1"/>
                </a:solidFill>
                <a:latin typeface="Montserrat" panose="020B0604020202020204" charset="0"/>
              </a:rPr>
              <a:t>contracts</a:t>
            </a:r>
            <a:endParaRPr lang="en-US" sz="1800" dirty="0">
              <a:solidFill>
                <a:schemeClr val="bg1"/>
              </a:solidFill>
              <a:latin typeface="Montserrat" panose="020B0604020202020204" charset="0"/>
            </a:endParaRPr>
          </a:p>
          <a:p>
            <a:pPr marL="285750" indent="-285750">
              <a:buFont typeface="Arial" panose="020B0604020202020204" pitchFamily="34" charset="0"/>
              <a:buChar char="•"/>
            </a:pPr>
            <a:r>
              <a:rPr lang="en-US" sz="1800" dirty="0">
                <a:solidFill>
                  <a:schemeClr val="bg1"/>
                </a:solidFill>
                <a:latin typeface="Montserrat" panose="020B0604020202020204" charset="0"/>
              </a:rPr>
              <a:t>Without </a:t>
            </a:r>
            <a:r>
              <a:rPr lang="en-US" sz="1800" dirty="0" err="1">
                <a:solidFill>
                  <a:schemeClr val="bg1"/>
                </a:solidFill>
                <a:latin typeface="Montserrat" panose="020B0604020202020204" charset="0"/>
              </a:rPr>
              <a:t>obligee</a:t>
            </a:r>
            <a:r>
              <a:rPr lang="en-US" sz="1800" dirty="0">
                <a:solidFill>
                  <a:schemeClr val="bg1"/>
                </a:solidFill>
                <a:latin typeface="Montserrat" panose="020B0604020202020204" charset="0"/>
              </a:rPr>
              <a:t> declaring default, surety provided financial support to the contractor on 11 projects</a:t>
            </a:r>
          </a:p>
          <a:p>
            <a:pPr marL="285750" indent="-285750">
              <a:buFont typeface="Arial" panose="020B0604020202020204" pitchFamily="34" charset="0"/>
              <a:buChar char="•"/>
            </a:pPr>
            <a:r>
              <a:rPr lang="en-US" sz="1800" dirty="0">
                <a:solidFill>
                  <a:schemeClr val="bg1"/>
                </a:solidFill>
                <a:latin typeface="Montserrat" panose="020B0604020202020204" charset="0"/>
              </a:rPr>
              <a:t>Surety arranged and funded construction expertise to supplement the minority contractor</a:t>
            </a:r>
          </a:p>
          <a:p>
            <a:pPr marL="285750" indent="-285750">
              <a:buFont typeface="Arial" panose="020B0604020202020204" pitchFamily="34" charset="0"/>
              <a:buChar char="•"/>
            </a:pPr>
            <a:r>
              <a:rPr lang="en-US" sz="1800" dirty="0">
                <a:solidFill>
                  <a:schemeClr val="bg1"/>
                </a:solidFill>
                <a:latin typeface="Montserrat" panose="020B0604020202020204" charset="0"/>
              </a:rPr>
              <a:t>Contractor able to successfully complete the projects at significant cost to surety</a:t>
            </a:r>
          </a:p>
        </p:txBody>
      </p:sp>
    </p:spTree>
    <p:extLst>
      <p:ext uri="{BB962C8B-B14F-4D97-AF65-F5344CB8AC3E}">
        <p14:creationId xmlns:p14="http://schemas.microsoft.com/office/powerpoint/2010/main" val="251133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1016485"/>
            <a:ext cx="730758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Major Public Highway Projects</a:t>
            </a:r>
            <a:endParaRPr lang="en" sz="3600" b="1" dirty="0">
              <a:solidFill>
                <a:srgbClr val="FFC000"/>
              </a:solidFill>
              <a:latin typeface="Montserrat" panose="020B0604020202020204" charset="0"/>
            </a:endParaRPr>
          </a:p>
        </p:txBody>
      </p:sp>
      <p:sp>
        <p:nvSpPr>
          <p:cNvPr id="5" name="Shape 83"/>
          <p:cNvSpPr txBox="1">
            <a:spLocks/>
          </p:cNvSpPr>
          <p:nvPr/>
        </p:nvSpPr>
        <p:spPr>
          <a:xfrm>
            <a:off x="457200" y="48021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Value of Bonds</a:t>
            </a:r>
            <a:endParaRPr lang="en" sz="3200" b="1" i="1" dirty="0">
              <a:latin typeface="Montserrat" panose="020B0604020202020204" charset="0"/>
            </a:endParaRPr>
          </a:p>
        </p:txBody>
      </p:sp>
      <p:sp>
        <p:nvSpPr>
          <p:cNvPr id="2" name="TextBox 1"/>
          <p:cNvSpPr txBox="1"/>
          <p:nvPr/>
        </p:nvSpPr>
        <p:spPr>
          <a:xfrm>
            <a:off x="685800" y="1950720"/>
            <a:ext cx="7078980" cy="283154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Montserrat" panose="020B0604020202020204" charset="0"/>
              </a:rPr>
              <a:t>Bridge builder was client of surety and bank</a:t>
            </a:r>
          </a:p>
          <a:p>
            <a:pPr marL="285750" indent="-285750">
              <a:buFont typeface="Arial" panose="020B0604020202020204" pitchFamily="34" charset="0"/>
              <a:buChar char="•"/>
            </a:pPr>
            <a:r>
              <a:rPr lang="en-US" sz="1600" dirty="0">
                <a:solidFill>
                  <a:schemeClr val="bg1"/>
                </a:solidFill>
                <a:latin typeface="Montserrat" panose="020B0604020202020204" charset="0"/>
              </a:rPr>
              <a:t>Terminated on three bridge projects valued at $50M in home state</a:t>
            </a:r>
          </a:p>
          <a:p>
            <a:pPr marL="285750" indent="-285750">
              <a:buFont typeface="Arial" panose="020B0604020202020204" pitchFamily="34" charset="0"/>
              <a:buChar char="•"/>
            </a:pPr>
            <a:r>
              <a:rPr lang="en-US" sz="1600" dirty="0">
                <a:solidFill>
                  <a:schemeClr val="bg1"/>
                </a:solidFill>
                <a:latin typeface="Montserrat" panose="020B0604020202020204" charset="0"/>
              </a:rPr>
              <a:t>Surety arranged and financed a completing contractor</a:t>
            </a:r>
          </a:p>
          <a:p>
            <a:pPr marL="1143000" lvl="2" indent="-228600">
              <a:buFont typeface="Arial" panose="020B0604020202020204" pitchFamily="34" charset="0"/>
              <a:buChar char="•"/>
            </a:pPr>
            <a:r>
              <a:rPr lang="en-US" sz="1600" dirty="0">
                <a:solidFill>
                  <a:schemeClr val="bg1"/>
                </a:solidFill>
                <a:latin typeface="Montserrat" panose="020B0604020202020204" charset="0"/>
              </a:rPr>
              <a:t>Used key employees and labor from defaulted contractor</a:t>
            </a:r>
          </a:p>
          <a:p>
            <a:pPr marL="285750" indent="-285750">
              <a:buFont typeface="Arial" panose="020B0604020202020204" pitchFamily="34" charset="0"/>
              <a:buChar char="•"/>
            </a:pPr>
            <a:r>
              <a:rPr lang="en-US" sz="1600" dirty="0">
                <a:solidFill>
                  <a:schemeClr val="bg1"/>
                </a:solidFill>
                <a:latin typeface="Montserrat" panose="020B0604020202020204" charset="0"/>
              </a:rPr>
              <a:t>Surety funded defaulted contractor through completion of remaining backlog</a:t>
            </a:r>
          </a:p>
          <a:p>
            <a:pPr marL="1143000" lvl="2" indent="-228600">
              <a:buFont typeface="Arial" panose="020B0604020202020204" pitchFamily="34" charset="0"/>
              <a:buChar char="•"/>
            </a:pPr>
            <a:r>
              <a:rPr lang="en-US" sz="1600" dirty="0">
                <a:solidFill>
                  <a:schemeClr val="bg1"/>
                </a:solidFill>
                <a:latin typeface="Montserrat" panose="020B0604020202020204" charset="0"/>
              </a:rPr>
              <a:t>Surety kept loans current</a:t>
            </a:r>
          </a:p>
          <a:p>
            <a:pPr marL="285750" indent="-285750">
              <a:buFont typeface="Arial" panose="020B0604020202020204" pitchFamily="34" charset="0"/>
              <a:buChar char="•"/>
            </a:pPr>
            <a:r>
              <a:rPr lang="en-US" sz="1600" dirty="0">
                <a:solidFill>
                  <a:schemeClr val="bg1"/>
                </a:solidFill>
                <a:latin typeface="Montserrat" panose="020B0604020202020204" charset="0"/>
              </a:rPr>
              <a:t>Surety minimized bank's losses on loans to the contractor by facilitating orderly liquidation of the company</a:t>
            </a:r>
          </a:p>
          <a:p>
            <a:pPr marL="285750" lvl="3" indent="-285750">
              <a:buFont typeface="Arial" panose="020B0604020202020204" pitchFamily="34" charset="0"/>
              <a:buChar char="•"/>
            </a:pPr>
            <a:endParaRPr lang="en-US" sz="1800" dirty="0">
              <a:solidFill>
                <a:schemeClr val="bg1"/>
              </a:solidFill>
              <a:latin typeface="Montserrat" panose="020B0604020202020204" charset="0"/>
            </a:endParaRPr>
          </a:p>
        </p:txBody>
      </p:sp>
    </p:spTree>
    <p:extLst>
      <p:ext uri="{BB962C8B-B14F-4D97-AF65-F5344CB8AC3E}">
        <p14:creationId xmlns:p14="http://schemas.microsoft.com/office/powerpoint/2010/main" val="89675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457200" y="1016485"/>
            <a:ext cx="730758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Contractor’s Lender</a:t>
            </a:r>
            <a:endParaRPr lang="en" sz="3600" b="1" dirty="0">
              <a:solidFill>
                <a:srgbClr val="FFC000"/>
              </a:solidFill>
              <a:latin typeface="Montserrat" panose="020B0604020202020204" charset="0"/>
            </a:endParaRPr>
          </a:p>
        </p:txBody>
      </p:sp>
      <p:sp>
        <p:nvSpPr>
          <p:cNvPr id="5" name="Shape 83"/>
          <p:cNvSpPr txBox="1">
            <a:spLocks/>
          </p:cNvSpPr>
          <p:nvPr/>
        </p:nvSpPr>
        <p:spPr>
          <a:xfrm>
            <a:off x="457200" y="48021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Surety Preserves the Value for a</a:t>
            </a:r>
            <a:endParaRPr lang="en" sz="3200" b="1" i="1" dirty="0">
              <a:latin typeface="Montserrat" panose="020B0604020202020204" charset="0"/>
            </a:endParaRPr>
          </a:p>
        </p:txBody>
      </p:sp>
      <p:sp>
        <p:nvSpPr>
          <p:cNvPr id="2" name="TextBox 1"/>
          <p:cNvSpPr txBox="1"/>
          <p:nvPr/>
        </p:nvSpPr>
        <p:spPr>
          <a:xfrm>
            <a:off x="685800" y="1950720"/>
            <a:ext cx="7185660" cy="258532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Montserrat" panose="020B0604020202020204" charset="0"/>
              </a:rPr>
              <a:t>Bridge builder was client of surety and bank</a:t>
            </a:r>
          </a:p>
          <a:p>
            <a:pPr marL="285750" indent="-285750">
              <a:buFont typeface="Arial" panose="020B0604020202020204" pitchFamily="34" charset="0"/>
              <a:buChar char="•"/>
            </a:pPr>
            <a:r>
              <a:rPr lang="en-US" sz="1600" dirty="0">
                <a:solidFill>
                  <a:schemeClr val="bg1"/>
                </a:solidFill>
                <a:latin typeface="Montserrat" panose="020B0604020202020204" charset="0"/>
              </a:rPr>
              <a:t>Terminated on three bridge projects valued at $50M in home state</a:t>
            </a:r>
          </a:p>
          <a:p>
            <a:pPr marL="285750" indent="-285750">
              <a:buFont typeface="Arial" panose="020B0604020202020204" pitchFamily="34" charset="0"/>
              <a:buChar char="•"/>
            </a:pPr>
            <a:r>
              <a:rPr lang="en-US" sz="1600" dirty="0">
                <a:solidFill>
                  <a:schemeClr val="bg1"/>
                </a:solidFill>
                <a:latin typeface="Montserrat" panose="020B0604020202020204" charset="0"/>
              </a:rPr>
              <a:t>Surety arranged and financed a completing contractor</a:t>
            </a:r>
          </a:p>
          <a:p>
            <a:pPr marL="1143000" lvl="2" indent="-228600">
              <a:buFont typeface="Arial" panose="020B0604020202020204" pitchFamily="34" charset="0"/>
              <a:buChar char="•"/>
            </a:pPr>
            <a:r>
              <a:rPr lang="en-US" sz="1600" dirty="0">
                <a:solidFill>
                  <a:schemeClr val="bg1"/>
                </a:solidFill>
                <a:latin typeface="Montserrat" panose="020B0604020202020204" charset="0"/>
              </a:rPr>
              <a:t>Used key employees and labor from defaulted contractor</a:t>
            </a:r>
          </a:p>
          <a:p>
            <a:pPr marL="285750" indent="-285750">
              <a:buFont typeface="Arial" panose="020B0604020202020204" pitchFamily="34" charset="0"/>
              <a:buChar char="•"/>
            </a:pPr>
            <a:r>
              <a:rPr lang="en-US" sz="1600" dirty="0">
                <a:solidFill>
                  <a:schemeClr val="bg1"/>
                </a:solidFill>
                <a:latin typeface="Montserrat" panose="020B0604020202020204" charset="0"/>
              </a:rPr>
              <a:t>Surety funded defaulted contractor through completion of remaining backlog</a:t>
            </a:r>
          </a:p>
          <a:p>
            <a:pPr marL="1143000" lvl="2" indent="-228600">
              <a:buFont typeface="Arial" panose="020B0604020202020204" pitchFamily="34" charset="0"/>
              <a:buChar char="•"/>
            </a:pPr>
            <a:r>
              <a:rPr lang="en-US" sz="1600" dirty="0">
                <a:solidFill>
                  <a:schemeClr val="bg1"/>
                </a:solidFill>
                <a:latin typeface="Montserrat" panose="020B0604020202020204" charset="0"/>
              </a:rPr>
              <a:t>Surety kept loans current</a:t>
            </a:r>
          </a:p>
          <a:p>
            <a:pPr marL="285750" indent="-285750">
              <a:buFont typeface="Arial" panose="020B0604020202020204" pitchFamily="34" charset="0"/>
              <a:buChar char="•"/>
            </a:pPr>
            <a:r>
              <a:rPr lang="en-US" sz="1600" dirty="0">
                <a:solidFill>
                  <a:schemeClr val="bg1"/>
                </a:solidFill>
                <a:latin typeface="Montserrat" panose="020B0604020202020204" charset="0"/>
              </a:rPr>
              <a:t>Surety minimized bank's losses on loans to the contractor by facilitating orderly liquidation of the company</a:t>
            </a:r>
          </a:p>
          <a:p>
            <a:pPr marL="285750" lvl="3" indent="-285750">
              <a:buFont typeface="Arial" panose="020B0604020202020204" pitchFamily="34" charset="0"/>
              <a:buChar char="•"/>
            </a:pPr>
            <a:endParaRPr lang="en-US" sz="1800" dirty="0">
              <a:solidFill>
                <a:schemeClr val="bg1"/>
              </a:solidFill>
              <a:latin typeface="Montserrat" panose="020B0604020202020204" charset="0"/>
            </a:endParaRPr>
          </a:p>
        </p:txBody>
      </p:sp>
    </p:spTree>
    <p:extLst>
      <p:ext uri="{BB962C8B-B14F-4D97-AF65-F5344CB8AC3E}">
        <p14:creationId xmlns:p14="http://schemas.microsoft.com/office/powerpoint/2010/main" val="2689835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1402080" y="874086"/>
            <a:ext cx="618744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Frequent Misconceptions</a:t>
            </a:r>
            <a:endParaRPr lang="en" sz="3600" b="1" dirty="0">
              <a:solidFill>
                <a:srgbClr val="FFC000"/>
              </a:solidFill>
              <a:latin typeface="Montserrat" panose="020B0604020202020204" charset="0"/>
            </a:endParaRPr>
          </a:p>
        </p:txBody>
      </p:sp>
      <p:sp>
        <p:nvSpPr>
          <p:cNvPr id="4" name="TextBox 3"/>
          <p:cNvSpPr txBox="1"/>
          <p:nvPr/>
        </p:nvSpPr>
        <p:spPr>
          <a:xfrm>
            <a:off x="1889760" y="1880858"/>
            <a:ext cx="683514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FF"/>
                </a:solidFill>
                <a:latin typeface="Montserrat" panose="020B0604020202020204" charset="0"/>
              </a:rPr>
              <a:t>Large, well known contractors never </a:t>
            </a:r>
            <a:r>
              <a:rPr lang="en-US" sz="1600" dirty="0" smtClean="0">
                <a:solidFill>
                  <a:srgbClr val="FFFFFF"/>
                </a:solidFill>
                <a:latin typeface="Montserrat" panose="020B0604020202020204" charset="0"/>
              </a:rPr>
              <a:t>fail</a:t>
            </a:r>
            <a:endParaRPr lang="en-US" sz="1600" dirty="0">
              <a:solidFill>
                <a:srgbClr val="FFFFFF"/>
              </a:solidFill>
              <a:latin typeface="Montserrat" panose="020B0604020202020204" charset="0"/>
            </a:endParaRPr>
          </a:p>
          <a:p>
            <a:pPr marL="1143000" lvl="2" indent="-228600">
              <a:buFont typeface="Arial" panose="020B0604020202020204" pitchFamily="34" charset="0"/>
              <a:buChar char="•"/>
            </a:pPr>
            <a:r>
              <a:rPr lang="en-US" sz="1600" dirty="0" err="1">
                <a:solidFill>
                  <a:srgbClr val="FFFFFF"/>
                </a:solidFill>
                <a:latin typeface="Montserrat" panose="020B0604020202020204" charset="0"/>
              </a:rPr>
              <a:t>Abengoa</a:t>
            </a:r>
            <a:endParaRPr lang="en-US" sz="1600" dirty="0">
              <a:solidFill>
                <a:srgbClr val="FFFFFF"/>
              </a:solidFill>
              <a:latin typeface="Montserrat" panose="020B0604020202020204" charset="0"/>
            </a:endParaRPr>
          </a:p>
          <a:p>
            <a:pPr marL="1143000" lvl="2" indent="-228600">
              <a:buFont typeface="Arial" panose="020B0604020202020204" pitchFamily="34" charset="0"/>
              <a:buChar char="•"/>
            </a:pPr>
            <a:r>
              <a:rPr lang="en-US" sz="1600" dirty="0">
                <a:solidFill>
                  <a:srgbClr val="FFFFFF"/>
                </a:solidFill>
                <a:latin typeface="Montserrat" panose="020B0604020202020204" charset="0"/>
              </a:rPr>
              <a:t>Dick Corporation</a:t>
            </a:r>
          </a:p>
          <a:p>
            <a:pPr marL="1143000" lvl="2" indent="-228600">
              <a:buFont typeface="Arial" panose="020B0604020202020204" pitchFamily="34" charset="0"/>
              <a:buChar char="•"/>
            </a:pPr>
            <a:r>
              <a:rPr lang="en-US" sz="1600" dirty="0">
                <a:solidFill>
                  <a:srgbClr val="FFFFFF"/>
                </a:solidFill>
                <a:latin typeface="Montserrat" panose="020B0604020202020204" charset="0"/>
              </a:rPr>
              <a:t>Modern Continental</a:t>
            </a:r>
          </a:p>
          <a:p>
            <a:pPr marL="1143000" lvl="2" indent="-228600">
              <a:buFont typeface="Arial" panose="020B0604020202020204" pitchFamily="34" charset="0"/>
              <a:buChar char="•"/>
            </a:pPr>
            <a:r>
              <a:rPr lang="en-US" sz="1600" dirty="0">
                <a:solidFill>
                  <a:srgbClr val="FFFFFF"/>
                </a:solidFill>
                <a:latin typeface="Montserrat" panose="020B0604020202020204" charset="0"/>
              </a:rPr>
              <a:t>Guy F. Atkinson</a:t>
            </a:r>
          </a:p>
          <a:p>
            <a:pPr marL="1143000" lvl="2" indent="-228600">
              <a:buFont typeface="Arial" panose="020B0604020202020204" pitchFamily="34" charset="0"/>
              <a:buChar char="•"/>
            </a:pPr>
            <a:r>
              <a:rPr lang="en-US" sz="1600" dirty="0">
                <a:solidFill>
                  <a:srgbClr val="FFFFFF"/>
                </a:solidFill>
                <a:latin typeface="Montserrat" panose="020B0604020202020204" charset="0"/>
              </a:rPr>
              <a:t>J.A. Jones</a:t>
            </a:r>
          </a:p>
          <a:p>
            <a:pPr marL="1143000" lvl="2" indent="-228600">
              <a:buFont typeface="Arial" panose="020B0604020202020204" pitchFamily="34" charset="0"/>
              <a:buChar char="•"/>
            </a:pPr>
            <a:r>
              <a:rPr lang="en-US" sz="1600" dirty="0">
                <a:solidFill>
                  <a:srgbClr val="FFFFFF"/>
                </a:solidFill>
                <a:latin typeface="Montserrat" panose="020B0604020202020204" charset="0"/>
              </a:rPr>
              <a:t>Many others</a:t>
            </a:r>
          </a:p>
          <a:p>
            <a:pPr marL="285750" indent="-285750">
              <a:buFont typeface="Arial" panose="020B0604020202020204" pitchFamily="34" charset="0"/>
              <a:buChar char="•"/>
            </a:pPr>
            <a:r>
              <a:rPr lang="en-US" sz="1600" dirty="0">
                <a:solidFill>
                  <a:srgbClr val="FFFFFF"/>
                </a:solidFill>
                <a:latin typeface="Montserrat" panose="020B0604020202020204" charset="0"/>
              </a:rPr>
              <a:t>Subcontractor default insurance (purchased by the GC) </a:t>
            </a:r>
            <a:r>
              <a:rPr lang="en-US" sz="1600" dirty="0" smtClean="0">
                <a:solidFill>
                  <a:srgbClr val="FFFFFF"/>
                </a:solidFill>
                <a:latin typeface="Montserrat" panose="020B0604020202020204" charset="0"/>
              </a:rPr>
              <a:t/>
            </a:r>
            <a:br>
              <a:rPr lang="en-US" sz="1600" dirty="0" smtClean="0">
                <a:solidFill>
                  <a:srgbClr val="FFFFFF"/>
                </a:solidFill>
                <a:latin typeface="Montserrat" panose="020B0604020202020204" charset="0"/>
              </a:rPr>
            </a:br>
            <a:r>
              <a:rPr lang="en-US" sz="1600" dirty="0" smtClean="0">
                <a:solidFill>
                  <a:srgbClr val="FFFFFF"/>
                </a:solidFill>
                <a:latin typeface="Montserrat" panose="020B0604020202020204" charset="0"/>
              </a:rPr>
              <a:t>equals </a:t>
            </a:r>
            <a:r>
              <a:rPr lang="en-US" sz="1600" dirty="0">
                <a:solidFill>
                  <a:srgbClr val="FFFFFF"/>
                </a:solidFill>
                <a:latin typeface="Montserrat" panose="020B0604020202020204" charset="0"/>
              </a:rPr>
              <a:t>a GC surety bond</a:t>
            </a:r>
          </a:p>
        </p:txBody>
      </p:sp>
    </p:spTree>
    <p:extLst>
      <p:ext uri="{BB962C8B-B14F-4D97-AF65-F5344CB8AC3E}">
        <p14:creationId xmlns:p14="http://schemas.microsoft.com/office/powerpoint/2010/main" val="84356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663257"/>
            <a:ext cx="4051738" cy="816300"/>
          </a:xfrm>
          <a:prstGeom prst="rect">
            <a:avLst/>
          </a:prstGeom>
        </p:spPr>
        <p:txBody>
          <a:bodyPr lIns="91425" tIns="91425" rIns="91425" bIns="91425" anchor="t" anchorCtr="0">
            <a:noAutofit/>
          </a:bodyPr>
          <a:lstStyle/>
          <a:p>
            <a:pPr lvl="0" rtl="0">
              <a:spcBef>
                <a:spcPts val="0"/>
              </a:spcBef>
              <a:buNone/>
            </a:pPr>
            <a:r>
              <a:rPr lang="en" sz="2000" b="0" i="1" dirty="0" smtClean="0"/>
              <a:t>The Value of Surety Bonds</a:t>
            </a:r>
            <a:br>
              <a:rPr lang="en" sz="2000" b="0" i="1" dirty="0" smtClean="0"/>
            </a:br>
            <a:endParaRPr lang="en" sz="2000" b="0" i="1" dirty="0"/>
          </a:p>
        </p:txBody>
      </p:sp>
      <p:sp>
        <p:nvSpPr>
          <p:cNvPr id="84" name="Shape 84"/>
          <p:cNvSpPr txBox="1">
            <a:spLocks noGrp="1"/>
          </p:cNvSpPr>
          <p:nvPr>
            <p:ph type="body" idx="4294967295"/>
          </p:nvPr>
        </p:nvSpPr>
        <p:spPr>
          <a:xfrm>
            <a:off x="4610799" y="762499"/>
            <a:ext cx="3972511" cy="3698933"/>
          </a:xfrm>
          <a:prstGeom prst="rect">
            <a:avLst/>
          </a:prstGeom>
        </p:spPr>
        <p:txBody>
          <a:bodyPr lIns="91425" tIns="91425" rIns="91425" bIns="91425" anchor="t" anchorCtr="0">
            <a:noAutofit/>
          </a:bodyPr>
          <a:lstStyle/>
          <a:p>
            <a:pPr marL="171450" indent="-171450">
              <a:spcBef>
                <a:spcPts val="0"/>
              </a:spcBef>
              <a:buClr>
                <a:schemeClr val="bg1"/>
              </a:buClr>
              <a:buSzPct val="110000"/>
              <a:buFont typeface="Arial" panose="020B0604020202020204" pitchFamily="34" charset="0"/>
              <a:buChar char="•"/>
            </a:pPr>
            <a:r>
              <a:rPr lang="en-US" sz="1200" dirty="0">
                <a:solidFill>
                  <a:schemeClr val="bg1"/>
                </a:solidFill>
                <a:latin typeface="Montserrat" panose="020B0604020202020204" charset="0"/>
              </a:rPr>
              <a:t>Builder/developer undertook a $200M mixed use retail, hotel and residential project</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Lender </a:t>
            </a:r>
            <a:r>
              <a:rPr lang="en-US" sz="1200" dirty="0">
                <a:solidFill>
                  <a:schemeClr val="bg1"/>
                </a:solidFill>
                <a:latin typeface="Montserrat" panose="020B0604020202020204" charset="0"/>
              </a:rPr>
              <a:t>required surety bonds on GC contract</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Project </a:t>
            </a:r>
            <a:r>
              <a:rPr lang="en-US" sz="1200" dirty="0">
                <a:solidFill>
                  <a:schemeClr val="bg1"/>
                </a:solidFill>
                <a:latin typeface="Montserrat" panose="020B0604020202020204" charset="0"/>
              </a:rPr>
              <a:t>failed during Great Recession in 2008</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Bank </a:t>
            </a:r>
            <a:r>
              <a:rPr lang="en-US" sz="1200" dirty="0">
                <a:solidFill>
                  <a:schemeClr val="bg1"/>
                </a:solidFill>
                <a:latin typeface="Montserrat" panose="020B0604020202020204" charset="0"/>
              </a:rPr>
              <a:t>was owed $40M</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Surety </a:t>
            </a:r>
            <a:r>
              <a:rPr lang="en-US" sz="1200" dirty="0">
                <a:solidFill>
                  <a:schemeClr val="bg1"/>
                </a:solidFill>
                <a:latin typeface="Montserrat" panose="020B0604020202020204" charset="0"/>
              </a:rPr>
              <a:t>and bank signed Inter-creditor Agreement</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Surety </a:t>
            </a:r>
            <a:r>
              <a:rPr lang="en-US" sz="1200" dirty="0">
                <a:solidFill>
                  <a:schemeClr val="bg1"/>
                </a:solidFill>
                <a:latin typeface="Montserrat" panose="020B0604020202020204" charset="0"/>
              </a:rPr>
              <a:t>funded GC through successful completion of the project</a:t>
            </a:r>
            <a:br>
              <a:rPr lang="en-US" sz="1200" dirty="0">
                <a:solidFill>
                  <a:schemeClr val="bg1"/>
                </a:solidFill>
                <a:latin typeface="Montserrat" panose="020B0604020202020204" charset="0"/>
              </a:rPr>
            </a:b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Bank </a:t>
            </a:r>
            <a:r>
              <a:rPr lang="en-US" sz="1200" dirty="0">
                <a:solidFill>
                  <a:schemeClr val="bg1"/>
                </a:solidFill>
                <a:latin typeface="Montserrat" panose="020B0604020202020204" charset="0"/>
              </a:rPr>
              <a:t>loan repaid first from sale of </a:t>
            </a:r>
            <a:r>
              <a:rPr lang="en-US" sz="1200" dirty="0" smtClean="0">
                <a:solidFill>
                  <a:schemeClr val="bg1"/>
                </a:solidFill>
                <a:latin typeface="Montserrat" panose="020B0604020202020204" charset="0"/>
              </a:rPr>
              <a:t>condominiums</a:t>
            </a:r>
          </a:p>
          <a:p>
            <a:pPr>
              <a:spcBef>
                <a:spcPts val="0"/>
              </a:spcBef>
              <a:buClr>
                <a:schemeClr val="bg1"/>
              </a:buClr>
              <a:buSzPct val="110000"/>
              <a:buNone/>
            </a:pPr>
            <a:endParaRPr lang="en-US" sz="1200" dirty="0" smtClean="0">
              <a:solidFill>
                <a:schemeClr val="bg1"/>
              </a:solidFill>
              <a:latin typeface="Montserrat" panose="020B0604020202020204" charset="0"/>
            </a:endParaRPr>
          </a:p>
          <a:p>
            <a:pPr marL="171450" indent="-171450">
              <a:spcBef>
                <a:spcPts val="0"/>
              </a:spcBef>
              <a:buClr>
                <a:schemeClr val="bg1"/>
              </a:buClr>
              <a:buSzPct val="110000"/>
              <a:buFont typeface="Arial" panose="020B0604020202020204" pitchFamily="34" charset="0"/>
              <a:buChar char="•"/>
            </a:pPr>
            <a:r>
              <a:rPr lang="en-US" sz="1200" dirty="0" smtClean="0">
                <a:solidFill>
                  <a:schemeClr val="bg1"/>
                </a:solidFill>
                <a:latin typeface="Montserrat" panose="020B0604020202020204" charset="0"/>
              </a:rPr>
              <a:t>No loss to bank</a:t>
            </a:r>
            <a:endParaRPr sz="1200" dirty="0">
              <a:solidFill>
                <a:schemeClr val="bg1"/>
              </a:solidFill>
              <a:latin typeface="Montserrat" panose="020B0604020202020204" charset="0"/>
            </a:endParaRPr>
          </a:p>
          <a:p>
            <a:pPr lvl="0" rtl="0">
              <a:spcBef>
                <a:spcPts val="0"/>
              </a:spcBef>
              <a:spcAft>
                <a:spcPts val="0"/>
              </a:spcAft>
              <a:buNone/>
            </a:pPr>
            <a:endParaRPr sz="1000" dirty="0">
              <a:solidFill>
                <a:schemeClr val="bg1"/>
              </a:solidFill>
            </a:endParaRPr>
          </a:p>
        </p:txBody>
      </p:sp>
      <p:sp>
        <p:nvSpPr>
          <p:cNvPr id="15" name="Shape 83"/>
          <p:cNvSpPr txBox="1">
            <a:spLocks/>
          </p:cNvSpPr>
          <p:nvPr/>
        </p:nvSpPr>
        <p:spPr>
          <a:xfrm>
            <a:off x="457200" y="1071407"/>
            <a:ext cx="3807372" cy="133458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r>
              <a:rPr lang="en" sz="3600" dirty="0" smtClean="0">
                <a:solidFill>
                  <a:srgbClr val="FFC000"/>
                </a:solidFill>
              </a:rPr>
              <a:t>Bank Financed Projects</a:t>
            </a:r>
            <a:r>
              <a:rPr lang="en" dirty="0" smtClean="0"/>
              <a:t/>
            </a:r>
            <a:br>
              <a:rPr lang="en" dirty="0" smtClean="0"/>
            </a:br>
            <a:endParaRPr lang="e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358140" y="683586"/>
            <a:ext cx="828294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 sz="3200" b="1" dirty="0" smtClean="0">
                <a:solidFill>
                  <a:srgbClr val="FFC000"/>
                </a:solidFill>
                <a:latin typeface="Montserrat" panose="020B0604020202020204" charset="0"/>
              </a:rPr>
              <a:t>Surety Bond on GC vs. </a:t>
            </a:r>
            <a:br>
              <a:rPr lang="en" sz="3200" b="1" dirty="0" smtClean="0">
                <a:solidFill>
                  <a:srgbClr val="FFC000"/>
                </a:solidFill>
                <a:latin typeface="Montserrat" panose="020B0604020202020204" charset="0"/>
              </a:rPr>
            </a:br>
            <a:r>
              <a:rPr lang="en" sz="3200" b="1" dirty="0" smtClean="0">
                <a:solidFill>
                  <a:srgbClr val="FFC000"/>
                </a:solidFill>
                <a:latin typeface="Montserrat" panose="020B0604020202020204" charset="0"/>
              </a:rPr>
              <a:t>Subcontractor Default Insurance</a:t>
            </a:r>
            <a:endParaRPr lang="en" sz="3200" b="1" dirty="0">
              <a:solidFill>
                <a:srgbClr val="FFC000"/>
              </a:solidFill>
              <a:latin typeface="Montserrat" panose="020B0604020202020204" charset="0"/>
            </a:endParaRPr>
          </a:p>
        </p:txBody>
      </p:sp>
      <p:sp>
        <p:nvSpPr>
          <p:cNvPr id="4" name="TextBox 3"/>
          <p:cNvSpPr txBox="1"/>
          <p:nvPr/>
        </p:nvSpPr>
        <p:spPr>
          <a:xfrm>
            <a:off x="533400" y="2269478"/>
            <a:ext cx="80391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FF"/>
                </a:solidFill>
                <a:latin typeface="Montserrat" panose="020B0604020202020204" charset="0"/>
              </a:rPr>
              <a:t>Lenders are being told SDI replaces the need for a surety bond from the GC</a:t>
            </a:r>
          </a:p>
          <a:p>
            <a:pPr marL="285750" indent="-285750">
              <a:buFont typeface="Arial" panose="020B0604020202020204" pitchFamily="34" charset="0"/>
              <a:buChar char="•"/>
            </a:pPr>
            <a:r>
              <a:rPr lang="en-US" sz="1600" dirty="0">
                <a:solidFill>
                  <a:srgbClr val="FFFFFF"/>
                </a:solidFill>
                <a:latin typeface="Montserrat" panose="020B0604020202020204" charset="0"/>
              </a:rPr>
              <a:t>Developer/lenders are not direct beneficiaries of SDI</a:t>
            </a:r>
          </a:p>
          <a:p>
            <a:pPr marL="285750" indent="-285750">
              <a:buFont typeface="Arial" panose="020B0604020202020204" pitchFamily="34" charset="0"/>
              <a:buChar char="•"/>
            </a:pPr>
            <a:r>
              <a:rPr lang="en-US" sz="1600" dirty="0">
                <a:solidFill>
                  <a:srgbClr val="FFFFFF"/>
                </a:solidFill>
                <a:latin typeface="Montserrat" panose="020B0604020202020204" charset="0"/>
              </a:rPr>
              <a:t>SDI indemnifies only GC from financial failure of only scheduled contractors</a:t>
            </a:r>
          </a:p>
          <a:p>
            <a:pPr marL="285750" indent="-285750">
              <a:buFont typeface="Arial" panose="020B0604020202020204" pitchFamily="34" charset="0"/>
              <a:buChar char="•"/>
            </a:pPr>
            <a:r>
              <a:rPr lang="en-US" sz="1600" dirty="0">
                <a:solidFill>
                  <a:srgbClr val="FFFFFF"/>
                </a:solidFill>
                <a:latin typeface="Montserrat" panose="020B0604020202020204" charset="0"/>
              </a:rPr>
              <a:t>SDI offers no protection to develop or lender from financial failure of the GC</a:t>
            </a:r>
          </a:p>
          <a:p>
            <a:pPr marL="285750" indent="-285750">
              <a:buFont typeface="Arial" panose="020B0604020202020204" pitchFamily="34" charset="0"/>
              <a:buChar char="•"/>
            </a:pPr>
            <a:r>
              <a:rPr lang="en-US" sz="1600" dirty="0">
                <a:solidFill>
                  <a:srgbClr val="FFFFFF"/>
                </a:solidFill>
                <a:latin typeface="Montserrat" panose="020B0604020202020204" charset="0"/>
              </a:rPr>
              <a:t>SDI does not provide payment protection to subcontractors</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and suppliers</a:t>
            </a:r>
          </a:p>
          <a:p>
            <a:pPr marL="1143000" lvl="2" indent="-228600">
              <a:buFont typeface="Arial" panose="020B0604020202020204" pitchFamily="34" charset="0"/>
              <a:buChar char="•"/>
            </a:pPr>
            <a:r>
              <a:rPr lang="en-US" sz="1600" dirty="0">
                <a:solidFill>
                  <a:srgbClr val="FFFFFF"/>
                </a:solidFill>
                <a:latin typeface="Montserrat" panose="020B0604020202020204" charset="0"/>
              </a:rPr>
              <a:t>Could result in lack of progress on project, legal </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disputes, property liens, and other problems</a:t>
            </a:r>
          </a:p>
        </p:txBody>
      </p:sp>
    </p:spTree>
    <p:extLst>
      <p:ext uri="{BB962C8B-B14F-4D97-AF65-F5344CB8AC3E}">
        <p14:creationId xmlns:p14="http://schemas.microsoft.com/office/powerpoint/2010/main" val="305063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358140" y="683586"/>
            <a:ext cx="828294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 sz="3200" b="1" dirty="0" smtClean="0">
                <a:solidFill>
                  <a:srgbClr val="FFC000"/>
                </a:solidFill>
                <a:latin typeface="Montserrat" panose="020B0604020202020204" charset="0"/>
              </a:rPr>
              <a:t>Surety Bond on GC vs. </a:t>
            </a:r>
            <a:br>
              <a:rPr lang="en" sz="3200" b="1" dirty="0" smtClean="0">
                <a:solidFill>
                  <a:srgbClr val="FFC000"/>
                </a:solidFill>
                <a:latin typeface="Montserrat" panose="020B0604020202020204" charset="0"/>
              </a:rPr>
            </a:br>
            <a:r>
              <a:rPr lang="en" sz="3200" b="1" dirty="0" smtClean="0">
                <a:solidFill>
                  <a:srgbClr val="FFC000"/>
                </a:solidFill>
                <a:latin typeface="Montserrat" panose="020B0604020202020204" charset="0"/>
              </a:rPr>
              <a:t>Subcontractor Default Insurance</a:t>
            </a:r>
            <a:endParaRPr lang="en" sz="3200" b="1" dirty="0">
              <a:solidFill>
                <a:srgbClr val="FFC000"/>
              </a:solidFill>
              <a:latin typeface="Montserrat" panose="020B0604020202020204" charset="0"/>
            </a:endParaRPr>
          </a:p>
        </p:txBody>
      </p:sp>
      <p:sp>
        <p:nvSpPr>
          <p:cNvPr id="4" name="TextBox 3"/>
          <p:cNvSpPr txBox="1"/>
          <p:nvPr/>
        </p:nvSpPr>
        <p:spPr>
          <a:xfrm>
            <a:off x="533400" y="2269478"/>
            <a:ext cx="80391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FF"/>
                </a:solidFill>
                <a:latin typeface="Montserrat" panose="020B0604020202020204" charset="0"/>
              </a:rPr>
              <a:t>GC surety bonds provide direct rights (with dual </a:t>
            </a:r>
            <a:r>
              <a:rPr lang="en-US" sz="1600" dirty="0" err="1">
                <a:solidFill>
                  <a:srgbClr val="FFFFFF"/>
                </a:solidFill>
                <a:latin typeface="Montserrat" panose="020B0604020202020204" charset="0"/>
              </a:rPr>
              <a:t>obligee</a:t>
            </a:r>
            <a:r>
              <a:rPr lang="en-US" sz="1600" dirty="0">
                <a:solidFill>
                  <a:srgbClr val="FFFFFF"/>
                </a:solidFill>
                <a:latin typeface="Montserrat" panose="020B0604020202020204" charset="0"/>
              </a:rPr>
              <a:t> rider) to developer and lender against the surety</a:t>
            </a:r>
          </a:p>
          <a:p>
            <a:pPr marL="742950" lvl="1" indent="-285750">
              <a:buFont typeface="Arial" panose="020B0604020202020204" pitchFamily="34" charset="0"/>
              <a:buChar char="•"/>
            </a:pPr>
            <a:r>
              <a:rPr lang="en-US" sz="1600" dirty="0">
                <a:solidFill>
                  <a:srgbClr val="FFFFFF"/>
                </a:solidFill>
                <a:latin typeface="Montserrat" panose="020B0604020202020204" charset="0"/>
              </a:rPr>
              <a:t>Guarantees performance of contract and payment of major subs and suppliers</a:t>
            </a:r>
          </a:p>
          <a:p>
            <a:pPr marL="1143000" lvl="2" indent="-228600">
              <a:buFont typeface="Arial" panose="020B0604020202020204" pitchFamily="34" charset="0"/>
              <a:buChar char="•"/>
            </a:pPr>
            <a:r>
              <a:rPr lang="en-US" sz="1600" dirty="0">
                <a:solidFill>
                  <a:srgbClr val="FFFFFF"/>
                </a:solidFill>
                <a:latin typeface="Montserrat" panose="020B0604020202020204" charset="0"/>
              </a:rPr>
              <a:t>Limits are full contract value for each, performance and payment</a:t>
            </a:r>
          </a:p>
          <a:p>
            <a:pPr marL="742950" lvl="1" indent="-285750">
              <a:buFont typeface="Arial" panose="020B0604020202020204" pitchFamily="34" charset="0"/>
              <a:buChar char="•"/>
            </a:pPr>
            <a:r>
              <a:rPr lang="en-US" sz="1600" dirty="0">
                <a:solidFill>
                  <a:srgbClr val="FFFFFF"/>
                </a:solidFill>
                <a:latin typeface="Montserrat" panose="020B0604020202020204" charset="0"/>
              </a:rPr>
              <a:t>Covers contractual warrants</a:t>
            </a:r>
          </a:p>
          <a:p>
            <a:pPr marL="742950" lvl="1" indent="-285750">
              <a:buFont typeface="Arial" panose="020B0604020202020204" pitchFamily="34" charset="0"/>
              <a:buChar char="•"/>
            </a:pPr>
            <a:r>
              <a:rPr lang="en-US" sz="1600" dirty="0">
                <a:solidFill>
                  <a:srgbClr val="FFFFFF"/>
                </a:solidFill>
                <a:latin typeface="Montserrat" panose="020B0604020202020204" charset="0"/>
              </a:rPr>
              <a:t>Covers the financial failure of the GC</a:t>
            </a:r>
          </a:p>
          <a:p>
            <a:pPr marL="285750" indent="-285750">
              <a:buFont typeface="Arial" panose="020B0604020202020204" pitchFamily="34" charset="0"/>
              <a:buChar char="•"/>
            </a:pPr>
            <a:r>
              <a:rPr lang="en-US" sz="1600" dirty="0">
                <a:solidFill>
                  <a:srgbClr val="FFFFFF"/>
                </a:solidFill>
                <a:latin typeface="Montserrat" panose="020B0604020202020204" charset="0"/>
              </a:rPr>
              <a:t>Surety provides an independent assessment of the ability </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of the GC to successfully complete the project</a:t>
            </a:r>
          </a:p>
        </p:txBody>
      </p:sp>
    </p:spTree>
    <p:extLst>
      <p:ext uri="{BB962C8B-B14F-4D97-AF65-F5344CB8AC3E}">
        <p14:creationId xmlns:p14="http://schemas.microsoft.com/office/powerpoint/2010/main" val="79317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533399" y="1034106"/>
            <a:ext cx="8527473"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dirty="0" smtClean="0">
                <a:solidFill>
                  <a:srgbClr val="FFC000"/>
                </a:solidFill>
                <a:latin typeface="Montserrat" panose="020B0604020202020204" charset="0"/>
              </a:rPr>
              <a:t>Coverage Gap in SDI vs. GC Surety Bond</a:t>
            </a:r>
            <a:endParaRPr lang="en" sz="3200" b="1" dirty="0">
              <a:solidFill>
                <a:srgbClr val="FFC000"/>
              </a:solidFill>
              <a:latin typeface="Montserrat" panose="020B0604020202020204" charset="0"/>
            </a:endParaRPr>
          </a:p>
        </p:txBody>
      </p:sp>
      <p:sp>
        <p:nvSpPr>
          <p:cNvPr id="4" name="TextBox 3"/>
          <p:cNvSpPr txBox="1"/>
          <p:nvPr/>
        </p:nvSpPr>
        <p:spPr>
          <a:xfrm>
            <a:off x="533399" y="2010860"/>
            <a:ext cx="803910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FF"/>
                </a:solidFill>
                <a:latin typeface="Montserrat" panose="020B0604020202020204" charset="0"/>
              </a:rPr>
              <a:t>San Antonio Water System (SAWS) awarded a $500M PPP contract to </a:t>
            </a:r>
            <a:r>
              <a:rPr lang="en-US" sz="1600" dirty="0" err="1">
                <a:solidFill>
                  <a:srgbClr val="FFFFFF"/>
                </a:solidFill>
                <a:latin typeface="Montserrat" panose="020B0604020202020204" charset="0"/>
              </a:rPr>
              <a:t>Abengoa</a:t>
            </a:r>
            <a:r>
              <a:rPr lang="en-US" sz="1600" dirty="0">
                <a:solidFill>
                  <a:srgbClr val="FFFFFF"/>
                </a:solidFill>
                <a:latin typeface="Montserrat" panose="020B0604020202020204" charset="0"/>
              </a:rPr>
              <a:t> for a new water system named Vista Ridge Pipeline</a:t>
            </a:r>
          </a:p>
          <a:p>
            <a:pPr marL="285750" indent="-285750">
              <a:buFont typeface="Arial" panose="020B0604020202020204" pitchFamily="34" charset="0"/>
              <a:buChar char="•"/>
            </a:pPr>
            <a:r>
              <a:rPr lang="en-US" sz="1600" dirty="0" err="1">
                <a:solidFill>
                  <a:srgbClr val="FFFFFF"/>
                </a:solidFill>
                <a:latin typeface="Montserrat" panose="020B0604020202020204" charset="0"/>
              </a:rPr>
              <a:t>Abengoa</a:t>
            </a:r>
            <a:r>
              <a:rPr lang="en-US" sz="1600" dirty="0">
                <a:solidFill>
                  <a:srgbClr val="FFFFFF"/>
                </a:solidFill>
                <a:latin typeface="Montserrat" panose="020B0604020202020204" charset="0"/>
              </a:rPr>
              <a:t> SA, a huge international GC, convinced SAWS and lenders that no GC bond was needed as </a:t>
            </a:r>
            <a:r>
              <a:rPr lang="en-US" sz="1600" dirty="0" err="1">
                <a:solidFill>
                  <a:srgbClr val="FFFFFF"/>
                </a:solidFill>
                <a:latin typeface="Montserrat" panose="020B0604020202020204" charset="0"/>
              </a:rPr>
              <a:t>Abengoa</a:t>
            </a:r>
            <a:r>
              <a:rPr lang="en-US" sz="1600" dirty="0">
                <a:solidFill>
                  <a:srgbClr val="FFFFFF"/>
                </a:solidFill>
                <a:latin typeface="Montserrat" panose="020B0604020202020204" charset="0"/>
              </a:rPr>
              <a:t> would buy SDI</a:t>
            </a:r>
          </a:p>
          <a:p>
            <a:pPr marL="285750" indent="-285750">
              <a:buFont typeface="Arial" panose="020B0604020202020204" pitchFamily="34" charset="0"/>
              <a:buChar char="•"/>
            </a:pPr>
            <a:r>
              <a:rPr lang="en-US" sz="1600" dirty="0">
                <a:solidFill>
                  <a:srgbClr val="FFFFFF"/>
                </a:solidFill>
                <a:latin typeface="Montserrat" panose="020B0604020202020204" charset="0"/>
              </a:rPr>
              <a:t>Lenders advanced $120M, </a:t>
            </a:r>
            <a:r>
              <a:rPr lang="en-US" sz="1600" dirty="0" err="1">
                <a:solidFill>
                  <a:srgbClr val="FFFFFF"/>
                </a:solidFill>
                <a:latin typeface="Montserrat" panose="020B0604020202020204" charset="0"/>
              </a:rPr>
              <a:t>Abengoa</a:t>
            </a:r>
            <a:r>
              <a:rPr lang="en-US" sz="1600" dirty="0">
                <a:solidFill>
                  <a:srgbClr val="FFFFFF"/>
                </a:solidFill>
                <a:latin typeface="Montserrat" panose="020B0604020202020204" charset="0"/>
              </a:rPr>
              <a:t> made limited progress on the project before declaring bankruptcy</a:t>
            </a:r>
          </a:p>
          <a:p>
            <a:pPr marL="285750" indent="-285750">
              <a:buFont typeface="Arial" panose="020B0604020202020204" pitchFamily="34" charset="0"/>
              <a:buChar char="•"/>
            </a:pPr>
            <a:r>
              <a:rPr lang="en-US" sz="1600" dirty="0">
                <a:solidFill>
                  <a:srgbClr val="FFFFFF"/>
                </a:solidFill>
                <a:latin typeface="Montserrat" panose="020B0604020202020204" charset="0"/>
              </a:rPr>
              <a:t>Lenders have no bond to claim against, and are creditors</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in bankruptcy</a:t>
            </a:r>
          </a:p>
          <a:p>
            <a:pPr marL="285750" indent="-285750">
              <a:buFont typeface="Arial" panose="020B0604020202020204" pitchFamily="34" charset="0"/>
              <a:buChar char="•"/>
            </a:pPr>
            <a:r>
              <a:rPr lang="en-US" sz="1600" dirty="0">
                <a:solidFill>
                  <a:srgbClr val="FFFFFF"/>
                </a:solidFill>
                <a:latin typeface="Montserrat" panose="020B0604020202020204" charset="0"/>
              </a:rPr>
              <a:t>SAWS hired new GC and is now requiring GC to provide a </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surety bond</a:t>
            </a:r>
          </a:p>
        </p:txBody>
      </p:sp>
      <p:sp>
        <p:nvSpPr>
          <p:cNvPr id="6" name="Shape 83"/>
          <p:cNvSpPr txBox="1">
            <a:spLocks/>
          </p:cNvSpPr>
          <p:nvPr/>
        </p:nvSpPr>
        <p:spPr>
          <a:xfrm>
            <a:off x="457200" y="480210"/>
            <a:ext cx="7795260"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Example of</a:t>
            </a:r>
            <a:endParaRPr lang="en" sz="3200" b="1" i="1" dirty="0">
              <a:latin typeface="Montserrat" panose="020B0604020202020204" charset="0"/>
            </a:endParaRPr>
          </a:p>
        </p:txBody>
      </p:sp>
    </p:spTree>
    <p:extLst>
      <p:ext uri="{BB962C8B-B14F-4D97-AF65-F5344CB8AC3E}">
        <p14:creationId xmlns:p14="http://schemas.microsoft.com/office/powerpoint/2010/main" val="1975301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408030" y="1009980"/>
            <a:ext cx="6027310" cy="2324310"/>
          </a:xfrm>
          <a:prstGeom prst="rect">
            <a:avLst/>
          </a:prstGeom>
        </p:spPr>
        <p:txBody>
          <a:bodyPr lIns="91425" tIns="91425" rIns="91425" bIns="91425" anchor="ctr" anchorCtr="0">
            <a:noAutofit/>
          </a:bodyPr>
          <a:lstStyle/>
          <a:p>
            <a:pPr lvl="0">
              <a:buNone/>
            </a:pPr>
            <a:r>
              <a:rPr lang="en-US" b="1" dirty="0">
                <a:solidFill>
                  <a:srgbClr val="FFC000"/>
                </a:solidFill>
                <a:latin typeface="Raleway" panose="020B0604020202020204" charset="0"/>
              </a:rPr>
              <a:t>SDI does not replace the need for payment and performance bonds by general contractors. Many owners do not understand that SDI does not eliminate GC risk of </a:t>
            </a:r>
            <a:r>
              <a:rPr lang="en-US" b="1" dirty="0" smtClean="0">
                <a:solidFill>
                  <a:srgbClr val="FFC000"/>
                </a:solidFill>
                <a:latin typeface="Raleway" panose="020B0604020202020204" charset="0"/>
              </a:rPr>
              <a:t>default</a:t>
            </a:r>
            <a:endParaRPr lang="en" b="1" dirty="0">
              <a:solidFill>
                <a:srgbClr val="FFC000"/>
              </a:solidFill>
              <a:latin typeface="Raleway" panose="020B0604020202020204" charset="0"/>
            </a:endParaRPr>
          </a:p>
        </p:txBody>
      </p:sp>
      <p:sp>
        <p:nvSpPr>
          <p:cNvPr id="4" name="Shape 25"/>
          <p:cNvSpPr txBox="1"/>
          <p:nvPr/>
        </p:nvSpPr>
        <p:spPr>
          <a:xfrm>
            <a:off x="283550" y="598500"/>
            <a:ext cx="1632300" cy="653700"/>
          </a:xfrm>
          <a:prstGeom prst="rect">
            <a:avLst/>
          </a:prstGeom>
          <a:noFill/>
          <a:ln>
            <a:noFill/>
          </a:ln>
        </p:spPr>
        <p:txBody>
          <a:bodyPr lIns="91425" tIns="91425" rIns="91425" bIns="91425" anchor="t" anchorCtr="0">
            <a:noAutofit/>
          </a:bodyPr>
          <a:lstStyle/>
          <a:p>
            <a:pPr lvl="0" algn="ctr">
              <a:spcBef>
                <a:spcPts val="0"/>
              </a:spcBef>
              <a:buNone/>
            </a:pPr>
            <a:r>
              <a:rPr lang="en" sz="12000" dirty="0">
                <a:solidFill>
                  <a:srgbClr val="FFC000"/>
                </a:solidFill>
                <a:latin typeface="Montserrat"/>
                <a:ea typeface="Montserrat"/>
                <a:cs typeface="Montserrat"/>
                <a:sym typeface="Montserrat"/>
              </a:rPr>
              <a:t>“</a:t>
            </a:r>
          </a:p>
        </p:txBody>
      </p:sp>
      <p:cxnSp>
        <p:nvCxnSpPr>
          <p:cNvPr id="5" name="Shape 23"/>
          <p:cNvCxnSpPr/>
          <p:nvPr/>
        </p:nvCxnSpPr>
        <p:spPr>
          <a:xfrm>
            <a:off x="1915850" y="865200"/>
            <a:ext cx="0" cy="3413100"/>
          </a:xfrm>
          <a:prstGeom prst="straightConnector1">
            <a:avLst/>
          </a:prstGeom>
          <a:noFill/>
          <a:ln w="9525" cap="flat" cmpd="sng">
            <a:solidFill>
              <a:srgbClr val="FFC000"/>
            </a:solidFill>
            <a:prstDash val="solid"/>
            <a:round/>
            <a:headEnd type="none" w="lg" len="lg"/>
            <a:tailEnd type="none" w="lg" len="lg"/>
          </a:ln>
        </p:spPr>
      </p:cxnSp>
      <p:sp>
        <p:nvSpPr>
          <p:cNvPr id="2" name="TextBox 1"/>
          <p:cNvSpPr txBox="1"/>
          <p:nvPr/>
        </p:nvSpPr>
        <p:spPr>
          <a:xfrm>
            <a:off x="2408030" y="3846758"/>
            <a:ext cx="6438790" cy="738664"/>
          </a:xfrm>
          <a:prstGeom prst="rect">
            <a:avLst/>
          </a:prstGeom>
          <a:noFill/>
        </p:spPr>
        <p:txBody>
          <a:bodyPr wrap="square" rtlCol="0">
            <a:spAutoFit/>
          </a:bodyPr>
          <a:lstStyle/>
          <a:p>
            <a:r>
              <a:rPr lang="en-US" b="1" dirty="0">
                <a:solidFill>
                  <a:schemeClr val="bg1"/>
                </a:solidFill>
                <a:latin typeface="Raleway" panose="020B0604020202020204" charset="0"/>
              </a:rPr>
              <a:t>Tom </a:t>
            </a:r>
            <a:r>
              <a:rPr lang="en-US" b="1" dirty="0" smtClean="0">
                <a:solidFill>
                  <a:schemeClr val="bg1"/>
                </a:solidFill>
                <a:latin typeface="Raleway" panose="020B0604020202020204" charset="0"/>
              </a:rPr>
              <a:t>Yocum</a:t>
            </a:r>
          </a:p>
          <a:p>
            <a:r>
              <a:rPr lang="en-US" dirty="0" smtClean="0">
                <a:solidFill>
                  <a:schemeClr val="bg1"/>
                </a:solidFill>
                <a:latin typeface="Raleway" panose="020B0604020202020204" charset="0"/>
              </a:rPr>
              <a:t>Chapter </a:t>
            </a:r>
            <a:r>
              <a:rPr lang="en-US" dirty="0">
                <a:solidFill>
                  <a:schemeClr val="bg1"/>
                </a:solidFill>
                <a:latin typeface="Raleway" panose="020B0604020202020204" charset="0"/>
              </a:rPr>
              <a:t>Attorney for the Greater Cincinnati Region of the American Subcontractors Association (ASA) and VP of the Ohio Chapter of </a:t>
            </a:r>
            <a:r>
              <a:rPr lang="en-US" dirty="0" smtClean="0">
                <a:solidFill>
                  <a:schemeClr val="bg1"/>
                </a:solidFill>
                <a:latin typeface="Raleway" panose="020B0604020202020204" charset="0"/>
              </a:rPr>
              <a:t>ASA</a:t>
            </a:r>
            <a:endParaRPr lang="en-US" dirty="0">
              <a:solidFill>
                <a:schemeClr val="bg1"/>
              </a:solidFill>
              <a:latin typeface="Raleway" panose="020B0604020202020204" charset="0"/>
            </a:endParaRPr>
          </a:p>
        </p:txBody>
      </p:sp>
    </p:spTree>
    <p:extLst>
      <p:ext uri="{BB962C8B-B14F-4D97-AF65-F5344CB8AC3E}">
        <p14:creationId xmlns:p14="http://schemas.microsoft.com/office/powerpoint/2010/main" val="3055546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685800" y="772645"/>
            <a:ext cx="548640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Subcontractors on the Use of SDI</a:t>
            </a:r>
            <a:endParaRPr lang="en" sz="3600" b="1" dirty="0">
              <a:solidFill>
                <a:srgbClr val="FFC000"/>
              </a:solidFill>
              <a:latin typeface="Montserrat" panose="020B0604020202020204" charset="0"/>
            </a:endParaRPr>
          </a:p>
        </p:txBody>
      </p:sp>
      <p:sp>
        <p:nvSpPr>
          <p:cNvPr id="2" name="TextBox 1"/>
          <p:cNvSpPr txBox="1"/>
          <p:nvPr/>
        </p:nvSpPr>
        <p:spPr>
          <a:xfrm>
            <a:off x="685800" y="2415540"/>
            <a:ext cx="7078980" cy="2092881"/>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FF"/>
                </a:solidFill>
                <a:latin typeface="Montserrat" panose="020B0604020202020204" charset="0"/>
              </a:rPr>
              <a:t>Yocum further comments on subcontractor's perception of SDI:</a:t>
            </a:r>
          </a:p>
          <a:p>
            <a:pPr marL="742950" lvl="1" indent="-285750">
              <a:buFont typeface="Arial" panose="020B0604020202020204" pitchFamily="34" charset="0"/>
              <a:buChar char="•"/>
            </a:pPr>
            <a:r>
              <a:rPr lang="en-US" sz="1600" dirty="0">
                <a:solidFill>
                  <a:srgbClr val="FFFFFF"/>
                </a:solidFill>
                <a:latin typeface="Montserrat" panose="020B0604020202020204" charset="0"/>
              </a:rPr>
              <a:t>Does not protect owner or lender from GC default</a:t>
            </a:r>
          </a:p>
          <a:p>
            <a:pPr marL="742950" lvl="1" indent="-285750">
              <a:buFont typeface="Arial" panose="020B0604020202020204" pitchFamily="34" charset="0"/>
              <a:buChar char="•"/>
            </a:pPr>
            <a:r>
              <a:rPr lang="en-US" sz="1600" dirty="0">
                <a:solidFill>
                  <a:srgbClr val="FFFFFF"/>
                </a:solidFill>
                <a:latin typeface="Montserrat" panose="020B0604020202020204" charset="0"/>
              </a:rPr>
              <a:t>Does not protect subcontractors and suppliers from non-payment</a:t>
            </a:r>
          </a:p>
          <a:p>
            <a:pPr marL="1143000" lvl="2" indent="-228600">
              <a:buFont typeface="Arial" panose="020B0604020202020204" pitchFamily="34" charset="0"/>
              <a:buChar char="•"/>
            </a:pPr>
            <a:r>
              <a:rPr lang="en-US" sz="1600" dirty="0">
                <a:solidFill>
                  <a:srgbClr val="FFFFFF"/>
                </a:solidFill>
                <a:latin typeface="Montserrat" panose="020B0604020202020204" charset="0"/>
              </a:rPr>
              <a:t>Unpaid subs and suppliers may lien property</a:t>
            </a:r>
          </a:p>
          <a:p>
            <a:pPr marL="1143000" lvl="2" indent="-228600">
              <a:buFont typeface="Arial" panose="020B0604020202020204" pitchFamily="34" charset="0"/>
              <a:buChar char="•"/>
            </a:pPr>
            <a:r>
              <a:rPr lang="en-US" sz="1600" dirty="0">
                <a:solidFill>
                  <a:srgbClr val="FFFFFF"/>
                </a:solidFill>
                <a:latin typeface="Montserrat" panose="020B0604020202020204" charset="0"/>
              </a:rPr>
              <a:t>Lack of payment may force subs into default</a:t>
            </a:r>
          </a:p>
          <a:p>
            <a:pPr marL="1143000" lvl="2" indent="-228600">
              <a:buFont typeface="Arial" panose="020B0604020202020204" pitchFamily="34" charset="0"/>
              <a:buChar char="•"/>
            </a:pPr>
            <a:r>
              <a:rPr lang="en-US" sz="1600" dirty="0">
                <a:solidFill>
                  <a:srgbClr val="FFFFFF"/>
                </a:solidFill>
                <a:latin typeface="Montserrat" panose="020B0604020202020204" charset="0"/>
              </a:rPr>
              <a:t>Lack of payment could slow the </a:t>
            </a:r>
            <a:r>
              <a:rPr lang="en-US" sz="1600" dirty="0" smtClean="0">
                <a:solidFill>
                  <a:srgbClr val="FFFFFF"/>
                </a:solidFill>
                <a:latin typeface="Montserrat" panose="020B0604020202020204" charset="0"/>
              </a:rPr>
              <a:t>progress </a:t>
            </a:r>
            <a:r>
              <a:rPr lang="en-US" sz="1600" dirty="0">
                <a:solidFill>
                  <a:srgbClr val="FFFFFF"/>
                </a:solidFill>
                <a:latin typeface="Montserrat" panose="020B0604020202020204" charset="0"/>
              </a:rPr>
              <a:t>of the project</a:t>
            </a:r>
          </a:p>
          <a:p>
            <a:pPr marL="285750" lvl="3" indent="-285750">
              <a:buFont typeface="Arial" panose="020B0604020202020204" pitchFamily="34" charset="0"/>
              <a:buChar char="•"/>
            </a:pPr>
            <a:endParaRPr lang="en-US" sz="1800" dirty="0">
              <a:solidFill>
                <a:schemeClr val="bg1"/>
              </a:solidFill>
              <a:latin typeface="Montserrat" panose="020B0604020202020204" charset="0"/>
            </a:endParaRPr>
          </a:p>
        </p:txBody>
      </p:sp>
    </p:spTree>
    <p:extLst>
      <p:ext uri="{BB962C8B-B14F-4D97-AF65-F5344CB8AC3E}">
        <p14:creationId xmlns:p14="http://schemas.microsoft.com/office/powerpoint/2010/main" val="4178314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685800" y="772645"/>
            <a:ext cx="548640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Subcontractors on the Use of SDI</a:t>
            </a:r>
            <a:endParaRPr lang="en" sz="3600" b="1" dirty="0">
              <a:solidFill>
                <a:srgbClr val="FFC000"/>
              </a:solidFill>
              <a:latin typeface="Montserrat" panose="020B0604020202020204" charset="0"/>
            </a:endParaRPr>
          </a:p>
        </p:txBody>
      </p:sp>
      <p:sp>
        <p:nvSpPr>
          <p:cNvPr id="2" name="TextBox 1"/>
          <p:cNvSpPr txBox="1"/>
          <p:nvPr/>
        </p:nvSpPr>
        <p:spPr>
          <a:xfrm>
            <a:off x="685800" y="2255520"/>
            <a:ext cx="7078980" cy="2585323"/>
          </a:xfrm>
          <a:prstGeom prst="rect">
            <a:avLst/>
          </a:prstGeom>
          <a:noFill/>
        </p:spPr>
        <p:txBody>
          <a:bodyPr wrap="square" rtlCol="0">
            <a:spAutoFit/>
          </a:bodyPr>
          <a:lstStyle/>
          <a:p>
            <a:r>
              <a:rPr lang="en-US" sz="1600" dirty="0">
                <a:solidFill>
                  <a:srgbClr val="FFFFFF"/>
                </a:solidFill>
                <a:latin typeface="Montserrat" panose="020B0604020202020204" charset="0"/>
              </a:rPr>
              <a:t>Yocum also notes</a:t>
            </a:r>
            <a:r>
              <a:rPr lang="en-US" sz="1600" dirty="0" smtClean="0">
                <a:solidFill>
                  <a:srgbClr val="FFFFFF"/>
                </a:solidFill>
                <a:latin typeface="Montserrat" panose="020B0604020202020204" charset="0"/>
              </a:rPr>
              <a:t>:</a:t>
            </a:r>
            <a:br>
              <a:rPr lang="en-US" sz="1600" dirty="0" smtClean="0">
                <a:solidFill>
                  <a:srgbClr val="FFFFFF"/>
                </a:solidFill>
                <a:latin typeface="Montserrat" panose="020B0604020202020204" charset="0"/>
              </a:rPr>
            </a:br>
            <a:endParaRPr lang="en-US" sz="1600" dirty="0">
              <a:solidFill>
                <a:srgbClr val="FFFFFF"/>
              </a:solidFill>
              <a:latin typeface="Montserrat" panose="020B0604020202020204" charset="0"/>
            </a:endParaRPr>
          </a:p>
          <a:p>
            <a:pPr marL="285750" indent="-285750">
              <a:buFont typeface="Arial" panose="020B0604020202020204" pitchFamily="34" charset="0"/>
              <a:buChar char="•"/>
            </a:pPr>
            <a:r>
              <a:rPr lang="en-US" sz="1600" dirty="0">
                <a:solidFill>
                  <a:srgbClr val="FFFFFF"/>
                </a:solidFill>
                <a:latin typeface="Montserrat" panose="020B0604020202020204" charset="0"/>
              </a:rPr>
              <a:t>If an </a:t>
            </a:r>
            <a:r>
              <a:rPr lang="en-US" sz="1600" dirty="0" err="1">
                <a:solidFill>
                  <a:srgbClr val="FFFFFF"/>
                </a:solidFill>
                <a:latin typeface="Montserrat" panose="020B0604020202020204" charset="0"/>
              </a:rPr>
              <a:t>unbonded</a:t>
            </a:r>
            <a:r>
              <a:rPr lang="en-US" sz="1600" dirty="0">
                <a:solidFill>
                  <a:srgbClr val="FFFFFF"/>
                </a:solidFill>
                <a:latin typeface="Montserrat" panose="020B0604020202020204" charset="0"/>
              </a:rPr>
              <a:t> GC uses SDI vs. requiring subcontractor bonds:</a:t>
            </a:r>
          </a:p>
          <a:p>
            <a:pPr marL="285750" indent="-285750">
              <a:buFont typeface="Arial" panose="020B0604020202020204" pitchFamily="34" charset="0"/>
              <a:buChar char="•"/>
            </a:pPr>
            <a:r>
              <a:rPr lang="en-US" sz="1600" dirty="0">
                <a:solidFill>
                  <a:srgbClr val="FFFFFF"/>
                </a:solidFill>
                <a:latin typeface="Montserrat" panose="020B0604020202020204" charset="0"/>
              </a:rPr>
              <a:t>There is the loss of the independent prequalification of the subcontractors that are doing the work on the project</a:t>
            </a:r>
          </a:p>
          <a:p>
            <a:pPr marL="285750" indent="-285750">
              <a:buFont typeface="Arial" panose="020B0604020202020204" pitchFamily="34" charset="0"/>
              <a:buChar char="•"/>
            </a:pPr>
            <a:r>
              <a:rPr lang="en-US" sz="1600" dirty="0">
                <a:solidFill>
                  <a:srgbClr val="FFFFFF"/>
                </a:solidFill>
                <a:latin typeface="Montserrat" panose="020B0604020202020204" charset="0"/>
              </a:rPr>
              <a:t>Some good subcontractors may refuse to enroll in SDI and thus not work on the project due to the loss of confidentiality</a:t>
            </a:r>
          </a:p>
          <a:p>
            <a:pPr marL="1143000" lvl="2" indent="-228600">
              <a:buFont typeface="Arial" panose="020B0604020202020204" pitchFamily="34" charset="0"/>
              <a:buChar char="•"/>
            </a:pPr>
            <a:r>
              <a:rPr lang="en-US" sz="1600" dirty="0">
                <a:solidFill>
                  <a:srgbClr val="FFFFFF"/>
                </a:solidFill>
                <a:latin typeface="Montserrat" panose="020B0604020202020204" charset="0"/>
              </a:rPr>
              <a:t>Most good subcontractors prefer to provide</a:t>
            </a:r>
            <a:br>
              <a:rPr lang="en-US" sz="1600" dirty="0">
                <a:solidFill>
                  <a:srgbClr val="FFFFFF"/>
                </a:solidFill>
                <a:latin typeface="Montserrat" panose="020B0604020202020204" charset="0"/>
              </a:rPr>
            </a:br>
            <a:r>
              <a:rPr lang="en-US" sz="1600" dirty="0">
                <a:solidFill>
                  <a:srgbClr val="FFFFFF"/>
                </a:solidFill>
                <a:latin typeface="Montserrat" panose="020B0604020202020204" charset="0"/>
              </a:rPr>
              <a:t>subcontractor bonds vs. enrolling in SDI</a:t>
            </a:r>
          </a:p>
          <a:p>
            <a:pPr marL="285750" lvl="3" indent="-285750">
              <a:buFont typeface="Arial" panose="020B0604020202020204" pitchFamily="34" charset="0"/>
              <a:buChar char="•"/>
            </a:pPr>
            <a:endParaRPr lang="en-US" sz="1800" dirty="0">
              <a:solidFill>
                <a:schemeClr val="bg1"/>
              </a:solidFill>
              <a:latin typeface="Montserrat" panose="020B0604020202020204" charset="0"/>
            </a:endParaRPr>
          </a:p>
        </p:txBody>
      </p:sp>
    </p:spTree>
    <p:extLst>
      <p:ext uri="{BB962C8B-B14F-4D97-AF65-F5344CB8AC3E}">
        <p14:creationId xmlns:p14="http://schemas.microsoft.com/office/powerpoint/2010/main" val="1258525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6" name="Shape 231"/>
          <p:cNvSpPr txBox="1">
            <a:spLocks/>
          </p:cNvSpPr>
          <p:nvPr/>
        </p:nvSpPr>
        <p:spPr>
          <a:xfrm>
            <a:off x="2827020" y="605005"/>
            <a:ext cx="2796540" cy="8163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Conclusion</a:t>
            </a:r>
            <a:endParaRPr lang="en" sz="3600" b="1" dirty="0">
              <a:solidFill>
                <a:srgbClr val="FFC000"/>
              </a:solidFill>
              <a:latin typeface="Montserrat" panose="020B0604020202020204" charset="0"/>
            </a:endParaRPr>
          </a:p>
        </p:txBody>
      </p:sp>
      <p:sp>
        <p:nvSpPr>
          <p:cNvPr id="2" name="TextBox 1"/>
          <p:cNvSpPr txBox="1"/>
          <p:nvPr/>
        </p:nvSpPr>
        <p:spPr>
          <a:xfrm>
            <a:off x="609600" y="1342311"/>
            <a:ext cx="7810500"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Montserrat" panose="020B0604020202020204" charset="0"/>
              </a:rPr>
              <a:t>Lenders deserve to have their loans protected</a:t>
            </a:r>
            <a:br>
              <a:rPr lang="en-US" sz="1600" dirty="0">
                <a:solidFill>
                  <a:schemeClr val="bg1"/>
                </a:solidFill>
                <a:latin typeface="Montserrat" panose="020B0604020202020204" charset="0"/>
              </a:rPr>
            </a:br>
            <a:endParaRPr lang="en-US" sz="1600" dirty="0">
              <a:solidFill>
                <a:schemeClr val="bg1"/>
              </a:solidFill>
              <a:latin typeface="Montserrat" panose="020B0604020202020204" charset="0"/>
            </a:endParaRPr>
          </a:p>
          <a:p>
            <a:pPr marL="285750" indent="-285750">
              <a:buFont typeface="Arial" panose="020B0604020202020204" pitchFamily="34" charset="0"/>
              <a:buChar char="•"/>
            </a:pPr>
            <a:r>
              <a:rPr lang="en-US" sz="1600" dirty="0">
                <a:solidFill>
                  <a:schemeClr val="bg1"/>
                </a:solidFill>
                <a:latin typeface="Montserrat" panose="020B0604020202020204" charset="0"/>
              </a:rPr>
              <a:t>Requiring surety bonds from GC's on bank financed projects is an economical way (normally far less than 1%) to protect the bank's collateral</a:t>
            </a:r>
            <a:br>
              <a:rPr lang="en-US" sz="1600" dirty="0">
                <a:solidFill>
                  <a:schemeClr val="bg1"/>
                </a:solidFill>
                <a:latin typeface="Montserrat" panose="020B0604020202020204" charset="0"/>
              </a:rPr>
            </a:br>
            <a:endParaRPr lang="en-US" sz="1600" dirty="0">
              <a:solidFill>
                <a:schemeClr val="bg1"/>
              </a:solidFill>
              <a:latin typeface="Montserrat" panose="020B0604020202020204" charset="0"/>
            </a:endParaRPr>
          </a:p>
          <a:p>
            <a:pPr marL="285750" indent="-285750">
              <a:buFont typeface="Arial" panose="020B0604020202020204" pitchFamily="34" charset="0"/>
              <a:buChar char="•"/>
            </a:pPr>
            <a:r>
              <a:rPr lang="en-US" sz="1600" dirty="0">
                <a:solidFill>
                  <a:schemeClr val="bg1"/>
                </a:solidFill>
                <a:latin typeface="Montserrat" panose="020B0604020202020204" charset="0"/>
              </a:rPr>
              <a:t>SDI does not replace the need for bonds from GC</a:t>
            </a:r>
            <a:br>
              <a:rPr lang="en-US" sz="1600" dirty="0">
                <a:solidFill>
                  <a:schemeClr val="bg1"/>
                </a:solidFill>
                <a:latin typeface="Montserrat" panose="020B0604020202020204" charset="0"/>
              </a:rPr>
            </a:br>
            <a:endParaRPr lang="en-US" sz="1600" dirty="0">
              <a:solidFill>
                <a:schemeClr val="bg1"/>
              </a:solidFill>
              <a:latin typeface="Montserrat" panose="020B0604020202020204" charset="0"/>
            </a:endParaRPr>
          </a:p>
          <a:p>
            <a:pPr marL="285750" indent="-285750">
              <a:buFont typeface="Arial" panose="020B0604020202020204" pitchFamily="34" charset="0"/>
              <a:buChar char="•"/>
            </a:pPr>
            <a:r>
              <a:rPr lang="en-US" sz="1600" dirty="0">
                <a:solidFill>
                  <a:schemeClr val="bg1"/>
                </a:solidFill>
                <a:latin typeface="Montserrat" panose="020B0604020202020204" charset="0"/>
              </a:rPr>
              <a:t>The prequalification of GC's by surety companies assures a well-qualified contractor and the payment of subs and suppliers</a:t>
            </a:r>
            <a:br>
              <a:rPr lang="en-US" sz="1600" dirty="0">
                <a:solidFill>
                  <a:schemeClr val="bg1"/>
                </a:solidFill>
                <a:latin typeface="Montserrat" panose="020B0604020202020204" charset="0"/>
              </a:rPr>
            </a:br>
            <a:endParaRPr lang="en-US" sz="1600" dirty="0">
              <a:solidFill>
                <a:schemeClr val="bg1"/>
              </a:solidFill>
              <a:latin typeface="Montserrat" panose="020B0604020202020204" charset="0"/>
            </a:endParaRPr>
          </a:p>
          <a:p>
            <a:pPr marL="285750" indent="-285750">
              <a:buFont typeface="Arial" panose="020B0604020202020204" pitchFamily="34" charset="0"/>
              <a:buChar char="•"/>
            </a:pPr>
            <a:r>
              <a:rPr lang="en-US" sz="1600" dirty="0">
                <a:solidFill>
                  <a:schemeClr val="bg1"/>
                </a:solidFill>
                <a:latin typeface="Montserrat" panose="020B0604020202020204" charset="0"/>
              </a:rPr>
              <a:t>Members of </a:t>
            </a:r>
            <a:r>
              <a:rPr lang="en-US" sz="1600" b="1" dirty="0">
                <a:solidFill>
                  <a:schemeClr val="bg1"/>
                </a:solidFill>
                <a:latin typeface="Montserrat" panose="020B0604020202020204" charset="0"/>
              </a:rPr>
              <a:t>The Surety &amp; Fidelity Association of America</a:t>
            </a:r>
            <a:r>
              <a:rPr lang="en-US" sz="1600" dirty="0">
                <a:solidFill>
                  <a:schemeClr val="bg1"/>
                </a:solidFill>
                <a:latin typeface="Montserrat" panose="020B0604020202020204" charset="0"/>
              </a:rPr>
              <a:t> (surety.org) are available for further discussion of the value of surety bonds to lenders</a:t>
            </a:r>
          </a:p>
          <a:p>
            <a:pPr marL="285750" lvl="3" indent="-285750">
              <a:buFont typeface="Arial" panose="020B0604020202020204" pitchFamily="34" charset="0"/>
              <a:buChar char="•"/>
            </a:pPr>
            <a:endParaRPr lang="en-US" sz="1800" dirty="0">
              <a:solidFill>
                <a:schemeClr val="bg1"/>
              </a:solidFill>
              <a:latin typeface="Montserrat" panose="020B0604020202020204" charset="0"/>
            </a:endParaRPr>
          </a:p>
        </p:txBody>
      </p:sp>
    </p:spTree>
    <p:extLst>
      <p:ext uri="{BB962C8B-B14F-4D97-AF65-F5344CB8AC3E}">
        <p14:creationId xmlns:p14="http://schemas.microsoft.com/office/powerpoint/2010/main" val="243921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2" name="Shape 182"/>
          <p:cNvSpPr txBox="1">
            <a:spLocks noGrp="1"/>
          </p:cNvSpPr>
          <p:nvPr>
            <p:ph type="sldNum" idx="12"/>
          </p:nvPr>
        </p:nvSpPr>
        <p:spPr>
          <a:xfrm>
            <a:off x="457200" y="4189182"/>
            <a:ext cx="548700" cy="544500"/>
          </a:xfrm>
          <a:prstGeom prst="rect">
            <a:avLst/>
          </a:prstGeom>
        </p:spPr>
        <p:txBody>
          <a:bodyPr lIns="91425" tIns="91425" rIns="91425" bIns="91425" anchor="b" anchorCtr="0">
            <a:noAutofit/>
          </a:bodyPr>
          <a:lstStyle/>
          <a:p>
            <a:pPr lvl="0">
              <a:spcBef>
                <a:spcPts val="0"/>
              </a:spcBef>
              <a:buNone/>
            </a:pPr>
            <a:fld id="{00000000-1234-1234-1234-123412341234}" type="slidenum">
              <a:rPr lang="en"/>
              <a:t>37</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663257"/>
            <a:ext cx="4051738" cy="816300"/>
          </a:xfrm>
          <a:prstGeom prst="rect">
            <a:avLst/>
          </a:prstGeom>
        </p:spPr>
        <p:txBody>
          <a:bodyPr lIns="91425" tIns="91425" rIns="91425" bIns="91425" anchor="t" anchorCtr="0">
            <a:noAutofit/>
          </a:bodyPr>
          <a:lstStyle/>
          <a:p>
            <a:pPr lvl="0" rtl="0">
              <a:spcBef>
                <a:spcPts val="0"/>
              </a:spcBef>
              <a:buNone/>
            </a:pPr>
            <a:r>
              <a:rPr lang="en" sz="2000" b="0" i="1" dirty="0" smtClean="0"/>
              <a:t>Example of Lender</a:t>
            </a:r>
            <a:br>
              <a:rPr lang="en" sz="2000" b="0" i="1" dirty="0" smtClean="0"/>
            </a:br>
            <a:endParaRPr lang="en" sz="2000" b="0" i="1" dirty="0"/>
          </a:p>
        </p:txBody>
      </p:sp>
      <p:sp>
        <p:nvSpPr>
          <p:cNvPr id="84" name="Shape 84"/>
          <p:cNvSpPr txBox="1">
            <a:spLocks noGrp="1"/>
          </p:cNvSpPr>
          <p:nvPr>
            <p:ph type="body" idx="4294967295"/>
          </p:nvPr>
        </p:nvSpPr>
        <p:spPr>
          <a:xfrm>
            <a:off x="4422229" y="762499"/>
            <a:ext cx="4161082" cy="3698933"/>
          </a:xfrm>
          <a:prstGeom prst="rect">
            <a:avLst/>
          </a:prstGeom>
        </p:spPr>
        <p:txBody>
          <a:bodyPr lIns="91425" tIns="91425" rIns="91425" bIns="91425" anchor="t" anchorCtr="0">
            <a:noAutofit/>
          </a:bodyPr>
          <a:lstStyle/>
          <a:p>
            <a:pPr marL="171450" indent="-171450">
              <a:spcBef>
                <a:spcPts val="0"/>
              </a:spcBef>
              <a:buFont typeface="Arial" panose="020B0604020202020204" pitchFamily="34" charset="0"/>
              <a:buChar char="•"/>
            </a:pPr>
            <a:r>
              <a:rPr lang="en-US" sz="1200" dirty="0">
                <a:latin typeface="Montserrat" panose="020B0604020202020204" charset="0"/>
              </a:rPr>
              <a:t>$175M office/retail project</a:t>
            </a:r>
            <a:br>
              <a:rPr lang="en-US" sz="1200" dirty="0">
                <a:latin typeface="Montserrat" panose="020B0604020202020204" charset="0"/>
              </a:rPr>
            </a:br>
            <a:endParaRPr lang="en-US" sz="1200" dirty="0" smtClean="0">
              <a:latin typeface="Montserrat" panose="020B0604020202020204" charset="0"/>
            </a:endParaRPr>
          </a:p>
          <a:p>
            <a:pPr marL="171450" indent="-171450">
              <a:spcBef>
                <a:spcPts val="0"/>
              </a:spcBef>
              <a:buFont typeface="Arial" panose="020B0604020202020204" pitchFamily="34" charset="0"/>
              <a:buChar char="•"/>
            </a:pPr>
            <a:r>
              <a:rPr lang="en-US" sz="1200" dirty="0" smtClean="0">
                <a:latin typeface="Montserrat" panose="020B0604020202020204" charset="0"/>
              </a:rPr>
              <a:t>Developer </a:t>
            </a:r>
            <a:r>
              <a:rPr lang="en-US" sz="1200" dirty="0">
                <a:latin typeface="Montserrat" panose="020B0604020202020204" charset="0"/>
              </a:rPr>
              <a:t>acted as GC, no bond, GC not prequalified, Project/GC failed</a:t>
            </a:r>
            <a:br>
              <a:rPr lang="en-US" sz="1200" dirty="0">
                <a:latin typeface="Montserrat" panose="020B0604020202020204" charset="0"/>
              </a:rPr>
            </a:br>
            <a:endParaRPr lang="en-US" sz="1200" dirty="0" smtClean="0">
              <a:latin typeface="Montserrat" panose="020B0604020202020204" charset="0"/>
            </a:endParaRPr>
          </a:p>
          <a:p>
            <a:pPr marL="171450" indent="-171450">
              <a:spcBef>
                <a:spcPts val="0"/>
              </a:spcBef>
              <a:buFont typeface="Arial" panose="020B0604020202020204" pitchFamily="34" charset="0"/>
              <a:buChar char="•"/>
            </a:pPr>
            <a:r>
              <a:rPr lang="en-US" sz="1200" dirty="0" smtClean="0">
                <a:latin typeface="Montserrat" panose="020B0604020202020204" charset="0"/>
              </a:rPr>
              <a:t>60 </a:t>
            </a:r>
            <a:r>
              <a:rPr lang="en-US" sz="1200" dirty="0">
                <a:latin typeface="Montserrat" panose="020B0604020202020204" charset="0"/>
              </a:rPr>
              <a:t>subs and suppliers not paid in full: jobs lost, businesses </a:t>
            </a:r>
            <a:r>
              <a:rPr lang="en-US" sz="1200" dirty="0" smtClean="0">
                <a:latin typeface="Montserrat" panose="020B0604020202020204" charset="0"/>
              </a:rPr>
              <a:t>impaired</a:t>
            </a:r>
            <a:br>
              <a:rPr lang="en-US" sz="1200" dirty="0" smtClean="0">
                <a:latin typeface="Montserrat" panose="020B0604020202020204" charset="0"/>
              </a:rPr>
            </a:br>
            <a:endParaRPr lang="en-US" sz="1200" dirty="0">
              <a:latin typeface="Montserrat" panose="020B0604020202020204" charset="0"/>
            </a:endParaRPr>
          </a:p>
          <a:p>
            <a:pPr marL="171450" indent="-171450">
              <a:spcBef>
                <a:spcPts val="0"/>
              </a:spcBef>
              <a:buFont typeface="Arial" panose="020B0604020202020204" pitchFamily="34" charset="0"/>
              <a:buChar char="•"/>
            </a:pPr>
            <a:r>
              <a:rPr lang="en-US" sz="1200" dirty="0" smtClean="0">
                <a:latin typeface="Montserrat" panose="020B0604020202020204" charset="0"/>
              </a:rPr>
              <a:t>Got </a:t>
            </a:r>
            <a:r>
              <a:rPr lang="en-US" sz="1200" dirty="0">
                <a:latin typeface="Montserrat" panose="020B0604020202020204" charset="0"/>
              </a:rPr>
              <a:t>stuck in litigation for years</a:t>
            </a:r>
            <a:br>
              <a:rPr lang="en-US" sz="1200" dirty="0">
                <a:latin typeface="Montserrat" panose="020B0604020202020204" charset="0"/>
              </a:rPr>
            </a:br>
            <a:endParaRPr lang="en-US" sz="1200" dirty="0" smtClean="0">
              <a:latin typeface="Montserrat" panose="020B0604020202020204" charset="0"/>
            </a:endParaRPr>
          </a:p>
          <a:p>
            <a:pPr marL="171450" indent="-171450">
              <a:spcBef>
                <a:spcPts val="0"/>
              </a:spcBef>
              <a:buFont typeface="Arial" panose="020B0604020202020204" pitchFamily="34" charset="0"/>
              <a:buChar char="•"/>
            </a:pPr>
            <a:r>
              <a:rPr lang="en-US" sz="1200" dirty="0" smtClean="0">
                <a:latin typeface="Montserrat" panose="020B0604020202020204" charset="0"/>
              </a:rPr>
              <a:t>Banks </a:t>
            </a:r>
            <a:r>
              <a:rPr lang="en-US" sz="1200" dirty="0">
                <a:latin typeface="Montserrat" panose="020B0604020202020204" charset="0"/>
              </a:rPr>
              <a:t>incurred major losses: Liquidated unfinished project at significantly reduced value</a:t>
            </a:r>
            <a:br>
              <a:rPr lang="en-US" sz="1200" dirty="0">
                <a:latin typeface="Montserrat" panose="020B0604020202020204" charset="0"/>
              </a:rPr>
            </a:br>
            <a:endParaRPr lang="en-US" sz="1200" dirty="0" smtClean="0">
              <a:latin typeface="Montserrat" panose="020B0604020202020204" charset="0"/>
            </a:endParaRPr>
          </a:p>
          <a:p>
            <a:pPr marL="171450" indent="-171450">
              <a:spcBef>
                <a:spcPts val="0"/>
              </a:spcBef>
              <a:buFont typeface="Arial" panose="020B0604020202020204" pitchFamily="34" charset="0"/>
              <a:buChar char="•"/>
            </a:pPr>
            <a:r>
              <a:rPr lang="en-US" sz="1200" dirty="0" smtClean="0">
                <a:latin typeface="Montserrat" panose="020B0604020202020204" charset="0"/>
              </a:rPr>
              <a:t>Eye </a:t>
            </a:r>
            <a:r>
              <a:rPr lang="en-US" sz="1200" dirty="0">
                <a:latin typeface="Montserrat" panose="020B0604020202020204" charset="0"/>
              </a:rPr>
              <a:t>sore in community for years afterward</a:t>
            </a:r>
          </a:p>
          <a:p>
            <a:pPr lvl="0" rtl="0">
              <a:spcBef>
                <a:spcPts val="0"/>
              </a:spcBef>
              <a:spcAft>
                <a:spcPts val="0"/>
              </a:spcAft>
              <a:buNone/>
            </a:pPr>
            <a:endParaRPr sz="1000" dirty="0">
              <a:solidFill>
                <a:schemeClr val="bg1"/>
              </a:solidFill>
            </a:endParaRPr>
          </a:p>
        </p:txBody>
      </p:sp>
      <p:sp>
        <p:nvSpPr>
          <p:cNvPr id="15" name="Shape 83"/>
          <p:cNvSpPr txBox="1">
            <a:spLocks/>
          </p:cNvSpPr>
          <p:nvPr/>
        </p:nvSpPr>
        <p:spPr>
          <a:xfrm>
            <a:off x="457200" y="1071407"/>
            <a:ext cx="3807372" cy="133458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18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1800" b="1">
                <a:solidFill>
                  <a:srgbClr val="FFFFFF"/>
                </a:solidFill>
                <a:latin typeface="Montserrat"/>
                <a:ea typeface="Montserrat"/>
                <a:cs typeface="Montserrat"/>
                <a:sym typeface="Montserrat"/>
              </a:defRPr>
            </a:lvl9pPr>
          </a:lstStyle>
          <a:p>
            <a:r>
              <a:rPr lang="en" sz="3600" dirty="0" smtClean="0">
                <a:solidFill>
                  <a:srgbClr val="FFC000"/>
                </a:solidFill>
              </a:rPr>
              <a:t>Not Requiring Bonds</a:t>
            </a:r>
            <a:r>
              <a:rPr lang="en" dirty="0" smtClean="0"/>
              <a:t/>
            </a:r>
            <a:br>
              <a:rPr lang="en" dirty="0" smtClean="0"/>
            </a:br>
            <a:endParaRPr lang="en" dirty="0"/>
          </a:p>
        </p:txBody>
      </p:sp>
    </p:spTree>
    <p:extLst>
      <p:ext uri="{BB962C8B-B14F-4D97-AF65-F5344CB8AC3E}">
        <p14:creationId xmlns:p14="http://schemas.microsoft.com/office/powerpoint/2010/main" val="357605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931275" y="1102686"/>
            <a:ext cx="5281448" cy="663236"/>
          </a:xfrm>
          <a:prstGeom prst="rect">
            <a:avLst/>
          </a:prstGeom>
        </p:spPr>
        <p:txBody>
          <a:bodyPr lIns="91425" tIns="91425" rIns="91425" bIns="91425" anchor="t" anchorCtr="0">
            <a:noAutofit/>
          </a:bodyPr>
          <a:lstStyle/>
          <a:p>
            <a:pPr lvl="0" rtl="0">
              <a:spcBef>
                <a:spcPts val="0"/>
              </a:spcBef>
              <a:buNone/>
            </a:pPr>
            <a:r>
              <a:rPr lang="en" dirty="0" smtClean="0">
                <a:solidFill>
                  <a:srgbClr val="FFC000"/>
                </a:solidFill>
              </a:rPr>
              <a:t>Who Requires Bonds?</a:t>
            </a:r>
            <a:endParaRPr lang="en" dirty="0">
              <a:solidFill>
                <a:srgbClr val="FFC000"/>
              </a:solidFill>
            </a:endParaRPr>
          </a:p>
        </p:txBody>
      </p:sp>
      <p:sp>
        <p:nvSpPr>
          <p:cNvPr id="113" name="Shape 113"/>
          <p:cNvSpPr txBox="1">
            <a:spLocks noGrp="1"/>
          </p:cNvSpPr>
          <p:nvPr>
            <p:ph type="subTitle" idx="1"/>
          </p:nvPr>
        </p:nvSpPr>
        <p:spPr>
          <a:xfrm>
            <a:off x="2077799" y="2169490"/>
            <a:ext cx="4988400" cy="1262050"/>
          </a:xfrm>
          <a:prstGeom prst="rect">
            <a:avLst/>
          </a:prstGeom>
        </p:spPr>
        <p:txBody>
          <a:bodyPr lIns="91425" tIns="91425" rIns="91425" bIns="91425" anchor="t" anchorCtr="0">
            <a:noAutofit/>
          </a:bodyPr>
          <a:lstStyle/>
          <a:p>
            <a:pPr lvl="0" algn="ctr" rtl="0">
              <a:spcBef>
                <a:spcPts val="0"/>
              </a:spcBef>
              <a:buNone/>
            </a:pPr>
            <a:r>
              <a:rPr lang="en" sz="2400" dirty="0" smtClean="0">
                <a:latin typeface="Montserrat" panose="020B0604020202020204" charset="0"/>
              </a:rPr>
              <a:t>Public Agencies</a:t>
            </a:r>
          </a:p>
          <a:p>
            <a:pPr lvl="0" algn="ctr" rtl="0">
              <a:spcBef>
                <a:spcPts val="0"/>
              </a:spcBef>
              <a:buNone/>
            </a:pPr>
            <a:r>
              <a:rPr lang="en" sz="2400" dirty="0" smtClean="0">
                <a:latin typeface="Montserrat" panose="020B0604020202020204" charset="0"/>
              </a:rPr>
              <a:t>Private Owners</a:t>
            </a:r>
          </a:p>
          <a:p>
            <a:pPr lvl="0" algn="ctr" rtl="0">
              <a:spcBef>
                <a:spcPts val="0"/>
              </a:spcBef>
              <a:buNone/>
            </a:pPr>
            <a:r>
              <a:rPr lang="en" sz="2400" dirty="0" smtClean="0">
                <a:latin typeface="Montserrat" panose="020B0604020202020204" charset="0"/>
              </a:rPr>
              <a:t>Lending Institutions</a:t>
            </a:r>
          </a:p>
          <a:p>
            <a:pPr lvl="0" algn="ctr" rtl="0">
              <a:spcBef>
                <a:spcPts val="0"/>
              </a:spcBef>
              <a:buNone/>
            </a:pPr>
            <a:r>
              <a:rPr lang="en" sz="2400" dirty="0" smtClean="0">
                <a:latin typeface="Montserrat" panose="020B0604020202020204" charset="0"/>
              </a:rPr>
              <a:t>General Contractors</a:t>
            </a:r>
          </a:p>
          <a:p>
            <a:pPr lvl="0" algn="ctr" rtl="0">
              <a:spcBef>
                <a:spcPts val="0"/>
              </a:spcBef>
              <a:buNone/>
            </a:pPr>
            <a:r>
              <a:rPr lang="en" sz="2400" dirty="0" smtClean="0">
                <a:latin typeface="Montserrat" panose="020B0604020202020204" charset="0"/>
              </a:rPr>
              <a:t>Subcontractors</a:t>
            </a:r>
            <a:endParaRPr lang="en" sz="2400" dirty="0">
              <a:latin typeface="Montserrat"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Shape 112"/>
          <p:cNvSpPr txBox="1">
            <a:spLocks/>
          </p:cNvSpPr>
          <p:nvPr/>
        </p:nvSpPr>
        <p:spPr>
          <a:xfrm>
            <a:off x="457200" y="1171266"/>
            <a:ext cx="5281448"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Public Works</a:t>
            </a:r>
            <a:endParaRPr lang="en" sz="3600" b="1" dirty="0">
              <a:solidFill>
                <a:srgbClr val="FFC000"/>
              </a:solidFill>
              <a:latin typeface="Montserrat" panose="020B0604020202020204" charset="0"/>
            </a:endParaRPr>
          </a:p>
        </p:txBody>
      </p:sp>
      <p:sp>
        <p:nvSpPr>
          <p:cNvPr id="7" name="Shape 83"/>
          <p:cNvSpPr txBox="1">
            <a:spLocks/>
          </p:cNvSpPr>
          <p:nvPr/>
        </p:nvSpPr>
        <p:spPr>
          <a:xfrm>
            <a:off x="457200" y="589688"/>
            <a:ext cx="4051738" cy="40354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200" b="1" i="1" dirty="0" smtClean="0">
                <a:solidFill>
                  <a:schemeClr val="bg1"/>
                </a:solidFill>
                <a:latin typeface="Montserrat" panose="020B0604020202020204" charset="0"/>
              </a:rPr>
              <a:t>Mandated on</a:t>
            </a:r>
            <a:endParaRPr lang="en" sz="3200" b="1" i="1" dirty="0">
              <a:latin typeface="Montserrat" panose="020B0604020202020204" charset="0"/>
            </a:endParaRPr>
          </a:p>
        </p:txBody>
      </p:sp>
      <p:sp>
        <p:nvSpPr>
          <p:cNvPr id="4" name="TextBox 3"/>
          <p:cNvSpPr txBox="1"/>
          <p:nvPr/>
        </p:nvSpPr>
        <p:spPr>
          <a:xfrm>
            <a:off x="2483068" y="2135647"/>
            <a:ext cx="5388391" cy="1077218"/>
          </a:xfrm>
          <a:prstGeom prst="rect">
            <a:avLst/>
          </a:prstGeom>
          <a:noFill/>
        </p:spPr>
        <p:txBody>
          <a:bodyPr wrap="square" rtlCol="0">
            <a:spAutoFit/>
          </a:bodyPr>
          <a:lstStyle/>
          <a:p>
            <a:r>
              <a:rPr lang="en-US" sz="1600" i="1" dirty="0">
                <a:solidFill>
                  <a:schemeClr val="bg1"/>
                </a:solidFill>
                <a:latin typeface="Montserrat" panose="020B0604020202020204" charset="0"/>
              </a:rPr>
              <a:t>FEDERAL:</a:t>
            </a:r>
          </a:p>
          <a:p>
            <a:r>
              <a:rPr lang="en-US" sz="1600" b="1" dirty="0">
                <a:solidFill>
                  <a:schemeClr val="bg1"/>
                </a:solidFill>
                <a:latin typeface="Montserrat" panose="020B0604020202020204" charset="0"/>
              </a:rPr>
              <a:t>Heard Act</a:t>
            </a:r>
            <a:r>
              <a:rPr lang="en-US" sz="1600" dirty="0">
                <a:solidFill>
                  <a:schemeClr val="bg1"/>
                </a:solidFill>
                <a:latin typeface="Montserrat" panose="020B0604020202020204" charset="0"/>
              </a:rPr>
              <a:t> (1894) &amp; </a:t>
            </a:r>
            <a:r>
              <a:rPr lang="en-US" sz="1600" b="1" dirty="0">
                <a:solidFill>
                  <a:schemeClr val="bg1"/>
                </a:solidFill>
                <a:latin typeface="Montserrat" panose="020B0604020202020204" charset="0"/>
              </a:rPr>
              <a:t>Miller Act</a:t>
            </a:r>
            <a:r>
              <a:rPr lang="en-US" sz="1600" dirty="0">
                <a:solidFill>
                  <a:schemeClr val="bg1"/>
                </a:solidFill>
                <a:latin typeface="Montserrat" panose="020B0604020202020204" charset="0"/>
              </a:rPr>
              <a:t> (1935)</a:t>
            </a:r>
          </a:p>
          <a:p>
            <a:r>
              <a:rPr lang="en-US" sz="1600" dirty="0">
                <a:solidFill>
                  <a:schemeClr val="bg1"/>
                </a:solidFill>
                <a:latin typeface="Montserrat" panose="020B0604020202020204" charset="0"/>
              </a:rPr>
              <a:t>Require performance &amp; payment bonds for public work contracts over </a:t>
            </a:r>
            <a:r>
              <a:rPr lang="en-US" sz="1600">
                <a:solidFill>
                  <a:schemeClr val="bg1"/>
                </a:solidFill>
                <a:latin typeface="Montserrat" panose="020B0604020202020204" charset="0"/>
              </a:rPr>
              <a:t>$</a:t>
            </a:r>
            <a:r>
              <a:rPr lang="en-US" sz="1600" smtClean="0">
                <a:solidFill>
                  <a:schemeClr val="bg1"/>
                </a:solidFill>
                <a:latin typeface="Montserrat" panose="020B0604020202020204" charset="0"/>
              </a:rPr>
              <a:t>150,000</a:t>
            </a:r>
            <a:endParaRPr lang="en-US" sz="1600" dirty="0">
              <a:solidFill>
                <a:schemeClr val="bg1"/>
              </a:solidFill>
              <a:latin typeface="Montserrat" panose="020B0604020202020204" charset="0"/>
            </a:endParaRPr>
          </a:p>
        </p:txBody>
      </p:sp>
      <p:sp>
        <p:nvSpPr>
          <p:cNvPr id="9" name="TextBox 8"/>
          <p:cNvSpPr txBox="1"/>
          <p:nvPr/>
        </p:nvSpPr>
        <p:spPr>
          <a:xfrm>
            <a:off x="2483068" y="3390900"/>
            <a:ext cx="5388391" cy="1077218"/>
          </a:xfrm>
          <a:prstGeom prst="rect">
            <a:avLst/>
          </a:prstGeom>
          <a:noFill/>
        </p:spPr>
        <p:txBody>
          <a:bodyPr wrap="square" rtlCol="0">
            <a:spAutoFit/>
          </a:bodyPr>
          <a:lstStyle/>
          <a:p>
            <a:r>
              <a:rPr lang="en-US" sz="1600" i="1" dirty="0">
                <a:solidFill>
                  <a:schemeClr val="bg1"/>
                </a:solidFill>
                <a:latin typeface="Montserrat" panose="020B0604020202020204" charset="0"/>
              </a:rPr>
              <a:t>STATE &amp; LOCAL:</a:t>
            </a:r>
          </a:p>
          <a:p>
            <a:r>
              <a:rPr lang="en-US" sz="1600" b="1" dirty="0">
                <a:solidFill>
                  <a:schemeClr val="bg1"/>
                </a:solidFill>
                <a:latin typeface="Montserrat" panose="020B0604020202020204" charset="0"/>
              </a:rPr>
              <a:t>Little Miller Acts</a:t>
            </a:r>
            <a:r>
              <a:rPr lang="en-US" sz="1600" dirty="0">
                <a:solidFill>
                  <a:schemeClr val="bg1"/>
                </a:solidFill>
                <a:latin typeface="Montserrat" panose="020B0604020202020204" charset="0"/>
              </a:rPr>
              <a:t> (vary by state)</a:t>
            </a:r>
          </a:p>
          <a:p>
            <a:r>
              <a:rPr lang="en-US" sz="1600" dirty="0">
                <a:solidFill>
                  <a:schemeClr val="bg1"/>
                </a:solidFill>
                <a:latin typeface="Montserrat" panose="020B0604020202020204" charset="0"/>
              </a:rPr>
              <a:t>Require performance &amp; payment bonds on state and local public works projects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body" idx="1"/>
          </p:nvPr>
        </p:nvSpPr>
        <p:spPr>
          <a:xfrm>
            <a:off x="1958340" y="2883385"/>
            <a:ext cx="5204460" cy="850415"/>
          </a:xfrm>
          <a:prstGeom prst="rect">
            <a:avLst/>
          </a:prstGeom>
        </p:spPr>
        <p:txBody>
          <a:bodyPr lIns="91425" tIns="91425" rIns="91425" bIns="91425" anchor="t" anchorCtr="0">
            <a:noAutofit/>
          </a:bodyPr>
          <a:lstStyle/>
          <a:p>
            <a:pPr lvl="0" rtl="0">
              <a:spcBef>
                <a:spcPts val="0"/>
              </a:spcBef>
              <a:buNone/>
            </a:pPr>
            <a:r>
              <a:rPr lang="en" sz="3200" b="1" dirty="0" smtClean="0"/>
              <a:t>Protect taxpayers’ money</a:t>
            </a:r>
            <a:endParaRPr lang="en" sz="3200" b="1" dirty="0"/>
          </a:p>
        </p:txBody>
      </p:sp>
      <p:sp>
        <p:nvSpPr>
          <p:cNvPr id="11" name="Shape 112"/>
          <p:cNvSpPr txBox="1">
            <a:spLocks/>
          </p:cNvSpPr>
          <p:nvPr/>
        </p:nvSpPr>
        <p:spPr>
          <a:xfrm>
            <a:off x="457200" y="775026"/>
            <a:ext cx="658368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Why is Surety Required on Public Contracts?</a:t>
            </a:r>
            <a:endParaRPr lang="en" sz="3600" b="1" dirty="0">
              <a:solidFill>
                <a:srgbClr val="FFC000"/>
              </a:solidFill>
              <a:latin typeface="Montserrat"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body" idx="1"/>
          </p:nvPr>
        </p:nvSpPr>
        <p:spPr>
          <a:xfrm>
            <a:off x="1798320" y="2891005"/>
            <a:ext cx="5486400" cy="850415"/>
          </a:xfrm>
          <a:prstGeom prst="rect">
            <a:avLst/>
          </a:prstGeom>
        </p:spPr>
        <p:txBody>
          <a:bodyPr lIns="91425" tIns="91425" rIns="91425" bIns="91425" anchor="t" anchorCtr="0">
            <a:noAutofit/>
          </a:bodyPr>
          <a:lstStyle/>
          <a:p>
            <a:pPr lvl="0" rtl="0">
              <a:spcBef>
                <a:spcPts val="0"/>
              </a:spcBef>
              <a:buNone/>
            </a:pPr>
            <a:r>
              <a:rPr lang="en" sz="3200" b="1" dirty="0" smtClean="0"/>
              <a:t>Protect the lender’s money</a:t>
            </a:r>
            <a:endParaRPr lang="en" sz="3200" b="1" dirty="0"/>
          </a:p>
        </p:txBody>
      </p:sp>
      <p:sp>
        <p:nvSpPr>
          <p:cNvPr id="11" name="Shape 112"/>
          <p:cNvSpPr txBox="1">
            <a:spLocks/>
          </p:cNvSpPr>
          <p:nvPr/>
        </p:nvSpPr>
        <p:spPr>
          <a:xfrm>
            <a:off x="457200" y="797886"/>
            <a:ext cx="8168640" cy="66323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b="1" dirty="0" smtClean="0">
                <a:solidFill>
                  <a:srgbClr val="FFC000"/>
                </a:solidFill>
                <a:latin typeface="Montserrat" panose="020B0604020202020204" charset="0"/>
              </a:rPr>
              <a:t>Why Should Bonds Be Required on Private Commercial Projects?</a:t>
            </a:r>
            <a:endParaRPr lang="en" sz="3600" b="1" dirty="0">
              <a:solidFill>
                <a:srgbClr val="FFC000"/>
              </a:solidFill>
              <a:latin typeface="Montserrat" panose="020B0604020202020204" charset="0"/>
            </a:endParaRPr>
          </a:p>
        </p:txBody>
      </p:sp>
    </p:spTree>
    <p:extLst>
      <p:ext uri="{BB962C8B-B14F-4D97-AF65-F5344CB8AC3E}">
        <p14:creationId xmlns:p14="http://schemas.microsoft.com/office/powerpoint/2010/main" val="284290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513565"/>
            <a:ext cx="4503420" cy="816300"/>
          </a:xfrm>
          <a:prstGeom prst="rect">
            <a:avLst/>
          </a:prstGeom>
        </p:spPr>
        <p:txBody>
          <a:bodyPr lIns="91425" tIns="91425" rIns="91425" bIns="91425" anchor="t" anchorCtr="0">
            <a:noAutofit/>
          </a:bodyPr>
          <a:lstStyle/>
          <a:p>
            <a:pPr lvl="0">
              <a:spcBef>
                <a:spcPts val="0"/>
              </a:spcBef>
              <a:buNone/>
            </a:pPr>
            <a:r>
              <a:rPr lang="en" sz="3600" dirty="0" smtClean="0">
                <a:solidFill>
                  <a:srgbClr val="FFC000"/>
                </a:solidFill>
              </a:rPr>
              <a:t>Parties to a Surety Bond</a:t>
            </a:r>
            <a:endParaRPr lang="en" sz="3600" dirty="0">
              <a:solidFill>
                <a:srgbClr val="FFC000"/>
              </a:solidFill>
            </a:endParaRPr>
          </a:p>
        </p:txBody>
      </p:sp>
      <p:sp>
        <p:nvSpPr>
          <p:cNvPr id="232" name="Shape 232"/>
          <p:cNvSpPr/>
          <p:nvPr/>
        </p:nvSpPr>
        <p:spPr>
          <a:xfrm>
            <a:off x="3909060" y="1471005"/>
            <a:ext cx="1938000" cy="1938000"/>
          </a:xfrm>
          <a:prstGeom prst="ellipse">
            <a:avLst/>
          </a:prstGeom>
          <a:solidFill>
            <a:schemeClr val="tx1">
              <a:alpha val="19620"/>
            </a:schemeClr>
          </a:solid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dirty="0" smtClean="0">
                <a:solidFill>
                  <a:srgbClr val="FFFFFF"/>
                </a:solidFill>
                <a:latin typeface="Raleway"/>
                <a:ea typeface="Raleway"/>
                <a:cs typeface="Raleway"/>
                <a:sym typeface="Raleway"/>
              </a:rPr>
              <a:t>Obligee</a:t>
            </a:r>
            <a:endParaRPr lang="en" dirty="0">
              <a:solidFill>
                <a:srgbClr val="FFFFFF"/>
              </a:solidFill>
              <a:latin typeface="Raleway"/>
              <a:ea typeface="Raleway"/>
              <a:cs typeface="Raleway"/>
              <a:sym typeface="Raleway"/>
            </a:endParaRPr>
          </a:p>
        </p:txBody>
      </p:sp>
      <p:sp>
        <p:nvSpPr>
          <p:cNvPr id="233" name="Shape 233"/>
          <p:cNvSpPr/>
          <p:nvPr/>
        </p:nvSpPr>
        <p:spPr>
          <a:xfrm>
            <a:off x="2307600" y="1471005"/>
            <a:ext cx="1938000" cy="1938000"/>
          </a:xfrm>
          <a:prstGeom prst="ellipse">
            <a:avLst/>
          </a:prstGeom>
          <a:solidFill>
            <a:srgbClr val="FF0000">
              <a:alpha val="19620"/>
            </a:srgbClr>
          </a:solid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smtClean="0">
                <a:solidFill>
                  <a:srgbClr val="FFFFFF"/>
                </a:solidFill>
                <a:latin typeface="Raleway"/>
                <a:ea typeface="Raleway"/>
                <a:cs typeface="Raleway"/>
                <a:sym typeface="Raleway"/>
              </a:rPr>
              <a:t>Principal</a:t>
            </a:r>
            <a:endParaRPr lang="en" dirty="0">
              <a:solidFill>
                <a:srgbClr val="FFFFFF"/>
              </a:solidFill>
              <a:latin typeface="Raleway"/>
              <a:ea typeface="Raleway"/>
              <a:cs typeface="Raleway"/>
              <a:sym typeface="Raleway"/>
            </a:endParaRPr>
          </a:p>
        </p:txBody>
      </p:sp>
      <p:sp>
        <p:nvSpPr>
          <p:cNvPr id="234" name="Shape 234"/>
          <p:cNvSpPr/>
          <p:nvPr/>
        </p:nvSpPr>
        <p:spPr>
          <a:xfrm>
            <a:off x="3108331" y="2805333"/>
            <a:ext cx="1937999" cy="1938000"/>
          </a:xfrm>
          <a:prstGeom prst="ellipse">
            <a:avLst/>
          </a:prstGeom>
          <a:solidFill>
            <a:srgbClr val="00B050">
              <a:alpha val="19620"/>
            </a:srgbClr>
          </a:solid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smtClean="0">
                <a:solidFill>
                  <a:srgbClr val="FFFFFF"/>
                </a:solidFill>
                <a:latin typeface="Raleway"/>
                <a:ea typeface="Raleway"/>
                <a:cs typeface="Raleway"/>
                <a:sym typeface="Raleway"/>
              </a:rPr>
              <a:t>Surety</a:t>
            </a:r>
            <a:endParaRPr lang="en" dirty="0">
              <a:solidFill>
                <a:srgbClr val="FFFFFF"/>
              </a:solidFill>
              <a:latin typeface="Raleway"/>
              <a:ea typeface="Raleway"/>
              <a:cs typeface="Raleway"/>
              <a:sym typeface="Raleway"/>
            </a:endParaRPr>
          </a:p>
        </p:txBody>
      </p:sp>
      <p:sp>
        <p:nvSpPr>
          <p:cNvPr id="13" name="Shape 233"/>
          <p:cNvSpPr/>
          <p:nvPr/>
        </p:nvSpPr>
        <p:spPr>
          <a:xfrm>
            <a:off x="7072620" y="1614093"/>
            <a:ext cx="1332240" cy="1327227"/>
          </a:xfrm>
          <a:prstGeom prst="ellipse">
            <a:avLst/>
          </a:prstGeom>
          <a:solidFill>
            <a:srgbClr val="00B0F0">
              <a:alpha val="19620"/>
            </a:srgbClr>
          </a:solid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smtClean="0">
                <a:solidFill>
                  <a:srgbClr val="FFFFFF"/>
                </a:solidFill>
                <a:latin typeface="Raleway"/>
                <a:ea typeface="Raleway"/>
                <a:cs typeface="Raleway"/>
                <a:sym typeface="Raleway"/>
              </a:rPr>
              <a:t>Lender</a:t>
            </a:r>
            <a:endParaRPr lang="en" dirty="0">
              <a:solidFill>
                <a:srgbClr val="FFFFFF"/>
              </a:solidFill>
              <a:latin typeface="Raleway"/>
              <a:ea typeface="Raleway"/>
              <a:cs typeface="Raleway"/>
              <a:sym typeface="Raleway"/>
            </a:endParaRPr>
          </a:p>
        </p:txBody>
      </p:sp>
      <p:cxnSp>
        <p:nvCxnSpPr>
          <p:cNvPr id="3" name="Straight Connector 2"/>
          <p:cNvCxnSpPr/>
          <p:nvPr/>
        </p:nvCxnSpPr>
        <p:spPr>
          <a:xfrm>
            <a:off x="5928360" y="2277706"/>
            <a:ext cx="10591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Mari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1588</TotalTime>
  <Words>3699</Words>
  <Application>Microsoft Office PowerPoint</Application>
  <PresentationFormat>On-screen Show (16:9)</PresentationFormat>
  <Paragraphs>359</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Times New Roman</vt:lpstr>
      <vt:lpstr>Wingdings</vt:lpstr>
      <vt:lpstr>Montserrat</vt:lpstr>
      <vt:lpstr>Raleway</vt:lpstr>
      <vt:lpstr>Marina template</vt:lpstr>
      <vt:lpstr>The Benefits of Surety Bonds to Lenders</vt:lpstr>
      <vt:lpstr>PowerPoint Presentation</vt:lpstr>
      <vt:lpstr>The Value of Surety Bonds </vt:lpstr>
      <vt:lpstr>Example of Lender </vt:lpstr>
      <vt:lpstr>Who Requires Bonds?</vt:lpstr>
      <vt:lpstr>PowerPoint Presentation</vt:lpstr>
      <vt:lpstr>PowerPoint Presentation</vt:lpstr>
      <vt:lpstr>PowerPoint Presentation</vt:lpstr>
      <vt:lpstr>Parties to a Surety Bond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Surety Bonds for Lenders</dc:title>
  <dc:creator>Johnson, Seth</dc:creator>
  <cp:lastModifiedBy>Kathy Hoffman</cp:lastModifiedBy>
  <cp:revision>30</cp:revision>
  <dcterms:modified xsi:type="dcterms:W3CDTF">2017-05-31T20:23:57Z</dcterms:modified>
</cp:coreProperties>
</file>